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56" r:id="rId2"/>
    <p:sldId id="322" r:id="rId3"/>
    <p:sldId id="356" r:id="rId4"/>
    <p:sldId id="324" r:id="rId5"/>
    <p:sldId id="355" r:id="rId6"/>
    <p:sldId id="357" r:id="rId7"/>
    <p:sldId id="359" r:id="rId8"/>
    <p:sldId id="361" r:id="rId9"/>
    <p:sldId id="360" r:id="rId10"/>
    <p:sldId id="363" r:id="rId11"/>
    <p:sldId id="362" r:id="rId12"/>
    <p:sldId id="364" r:id="rId13"/>
    <p:sldId id="365" r:id="rId14"/>
    <p:sldId id="366" r:id="rId15"/>
    <p:sldId id="367" r:id="rId16"/>
    <p:sldId id="368" r:id="rId17"/>
    <p:sldId id="370" r:id="rId18"/>
    <p:sldId id="369" r:id="rId19"/>
    <p:sldId id="371" r:id="rId20"/>
    <p:sldId id="373" r:id="rId21"/>
    <p:sldId id="334" r:id="rId22"/>
    <p:sldId id="335" r:id="rId23"/>
    <p:sldId id="336" r:id="rId24"/>
    <p:sldId id="337" r:id="rId25"/>
    <p:sldId id="338" r:id="rId26"/>
    <p:sldId id="339" r:id="rId27"/>
    <p:sldId id="340" r:id="rId28"/>
    <p:sldId id="341" r:id="rId29"/>
    <p:sldId id="342" r:id="rId30"/>
    <p:sldId id="343" r:id="rId31"/>
    <p:sldId id="344" r:id="rId32"/>
    <p:sldId id="346" r:id="rId33"/>
    <p:sldId id="347" r:id="rId34"/>
    <p:sldId id="348" r:id="rId35"/>
    <p:sldId id="349" r:id="rId36"/>
    <p:sldId id="350" r:id="rId37"/>
    <p:sldId id="352" r:id="rId38"/>
    <p:sldId id="353" r:id="rId39"/>
    <p:sldId id="354" r:id="rId40"/>
    <p:sldId id="32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8" autoAdjust="0"/>
    <p:restoredTop sz="94660"/>
  </p:normalViewPr>
  <p:slideViewPr>
    <p:cSldViewPr snapToGrid="0">
      <p:cViewPr>
        <p:scale>
          <a:sx n="80" d="100"/>
          <a:sy n="80" d="100"/>
        </p:scale>
        <p:origin x="-893" y="-1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E3E5B-CFBB-4D5A-901D-85FC912345A7}"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36D91-BC8D-4884-B0DD-BA09D73AE789}" type="slidenum">
              <a:rPr lang="en-US" smtClean="0"/>
              <a:t>‹#›</a:t>
            </a:fld>
            <a:endParaRPr lang="en-US"/>
          </a:p>
        </p:txBody>
      </p:sp>
    </p:spTree>
    <p:extLst>
      <p:ext uri="{BB962C8B-B14F-4D97-AF65-F5344CB8AC3E}">
        <p14:creationId xmlns:p14="http://schemas.microsoft.com/office/powerpoint/2010/main" val="274293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3</a:t>
            </a:fld>
            <a:endParaRPr lang="en-US" sz="1200"/>
          </a:p>
        </p:txBody>
      </p:sp>
    </p:spTree>
    <p:extLst>
      <p:ext uri="{BB962C8B-B14F-4D97-AF65-F5344CB8AC3E}">
        <p14:creationId xmlns:p14="http://schemas.microsoft.com/office/powerpoint/2010/main" val="758960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14</a:t>
            </a:fld>
            <a:endParaRPr lang="en-US" sz="1200"/>
          </a:p>
        </p:txBody>
      </p:sp>
    </p:spTree>
    <p:extLst>
      <p:ext uri="{BB962C8B-B14F-4D97-AF65-F5344CB8AC3E}">
        <p14:creationId xmlns:p14="http://schemas.microsoft.com/office/powerpoint/2010/main" val="3488081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15</a:t>
            </a:fld>
            <a:endParaRPr lang="en-US" sz="1200"/>
          </a:p>
        </p:txBody>
      </p:sp>
    </p:spTree>
    <p:extLst>
      <p:ext uri="{BB962C8B-B14F-4D97-AF65-F5344CB8AC3E}">
        <p14:creationId xmlns:p14="http://schemas.microsoft.com/office/powerpoint/2010/main" val="212727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16</a:t>
            </a:fld>
            <a:endParaRPr lang="en-US" sz="1200"/>
          </a:p>
        </p:txBody>
      </p:sp>
    </p:spTree>
    <p:extLst>
      <p:ext uri="{BB962C8B-B14F-4D97-AF65-F5344CB8AC3E}">
        <p14:creationId xmlns:p14="http://schemas.microsoft.com/office/powerpoint/2010/main" val="1112140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17</a:t>
            </a:fld>
            <a:endParaRPr lang="en-US" sz="1200"/>
          </a:p>
        </p:txBody>
      </p:sp>
    </p:spTree>
    <p:extLst>
      <p:ext uri="{BB962C8B-B14F-4D97-AF65-F5344CB8AC3E}">
        <p14:creationId xmlns:p14="http://schemas.microsoft.com/office/powerpoint/2010/main" val="937991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18</a:t>
            </a:fld>
            <a:endParaRPr lang="en-US" sz="1200"/>
          </a:p>
        </p:txBody>
      </p:sp>
    </p:spTree>
    <p:extLst>
      <p:ext uri="{BB962C8B-B14F-4D97-AF65-F5344CB8AC3E}">
        <p14:creationId xmlns:p14="http://schemas.microsoft.com/office/powerpoint/2010/main" val="1183267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19</a:t>
            </a:fld>
            <a:endParaRPr lang="en-US" sz="1200"/>
          </a:p>
        </p:txBody>
      </p:sp>
    </p:spTree>
    <p:extLst>
      <p:ext uri="{BB962C8B-B14F-4D97-AF65-F5344CB8AC3E}">
        <p14:creationId xmlns:p14="http://schemas.microsoft.com/office/powerpoint/2010/main" val="289117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20</a:t>
            </a:fld>
            <a:endParaRPr lang="en-US" sz="1200"/>
          </a:p>
        </p:txBody>
      </p:sp>
    </p:spTree>
    <p:extLst>
      <p:ext uri="{BB962C8B-B14F-4D97-AF65-F5344CB8AC3E}">
        <p14:creationId xmlns:p14="http://schemas.microsoft.com/office/powerpoint/2010/main" val="1398402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Restlessness / anxiety</a:t>
            </a:r>
          </a:p>
          <a:p>
            <a:pPr eaLnBrk="1" hangingPunct="1"/>
            <a:r>
              <a:rPr lang="en-US" smtClean="0"/>
              <a:t>Gasping</a:t>
            </a:r>
          </a:p>
          <a:p>
            <a:pPr eaLnBrk="1" hangingPunct="1"/>
            <a:r>
              <a:rPr lang="en-US" smtClean="0"/>
              <a:t>Swelling around lips mouth or tongue</a:t>
            </a:r>
          </a:p>
          <a:p>
            <a:pPr eaLnBrk="1" hangingPunct="1"/>
            <a:r>
              <a:rPr lang="en-US" smtClean="0"/>
              <a:t>Obviously rapid or slow breathing</a:t>
            </a:r>
          </a:p>
          <a:p>
            <a:pPr eaLnBrk="1" hangingPunct="1"/>
            <a:r>
              <a:rPr lang="en-US" smtClean="0"/>
              <a:t>Cyanosis is a late finding</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6539B6-62F8-4146-9A2B-007F58585DE0}" type="slidenum">
              <a:rPr lang="en-US"/>
              <a:pPr eaLnBrk="1" hangingPunct="1"/>
              <a:t>22</a:t>
            </a:fld>
            <a:endParaRPr lang="en-US"/>
          </a:p>
        </p:txBody>
      </p:sp>
    </p:spTree>
    <p:extLst>
      <p:ext uri="{BB962C8B-B14F-4D97-AF65-F5344CB8AC3E}">
        <p14:creationId xmlns:p14="http://schemas.microsoft.com/office/powerpoint/2010/main" val="3054241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Oxygenation – AIRWAY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CD57D4-B8F9-4854-948A-7BCFE70D5D56}" type="slidenum">
              <a:rPr lang="en-US"/>
              <a:pPr eaLnBrk="1" hangingPunct="1"/>
              <a:t>23</a:t>
            </a:fld>
            <a:endParaRPr lang="en-US"/>
          </a:p>
        </p:txBody>
      </p:sp>
    </p:spTree>
    <p:extLst>
      <p:ext uri="{BB962C8B-B14F-4D97-AF65-F5344CB8AC3E}">
        <p14:creationId xmlns:p14="http://schemas.microsoft.com/office/powerpoint/2010/main" val="183528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Normal breath sounds are the inspiratory and expiratory sounds heard through the chest wall of a healthy individual</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9E37B9-5AF7-4704-8FC5-00DDFB590CA8}" type="slidenum">
              <a:rPr lang="en-US"/>
              <a:pPr eaLnBrk="1" hangingPunct="1"/>
              <a:t>24</a:t>
            </a:fld>
            <a:endParaRPr lang="en-US"/>
          </a:p>
        </p:txBody>
      </p:sp>
    </p:spTree>
    <p:extLst>
      <p:ext uri="{BB962C8B-B14F-4D97-AF65-F5344CB8AC3E}">
        <p14:creationId xmlns:p14="http://schemas.microsoft.com/office/powerpoint/2010/main" val="119117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4</a:t>
            </a:fld>
            <a:endParaRPr lang="en-US" sz="1200"/>
          </a:p>
        </p:txBody>
      </p:sp>
    </p:spTree>
    <p:extLst>
      <p:ext uri="{BB962C8B-B14F-4D97-AF65-F5344CB8AC3E}">
        <p14:creationId xmlns:p14="http://schemas.microsoft.com/office/powerpoint/2010/main" val="3029951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 smaller the airway the more occlusion swelling causes – newborn little lungs little airway</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A9A51B-1C7E-4618-87B6-89F959A3D0B2}" type="slidenum">
              <a:rPr lang="en-US"/>
              <a:pPr eaLnBrk="1" hangingPunct="1"/>
              <a:t>32</a:t>
            </a:fld>
            <a:endParaRPr lang="en-US"/>
          </a:p>
        </p:txBody>
      </p:sp>
    </p:spTree>
    <p:extLst>
      <p:ext uri="{BB962C8B-B14F-4D97-AF65-F5344CB8AC3E}">
        <p14:creationId xmlns:p14="http://schemas.microsoft.com/office/powerpoint/2010/main" val="865919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Diffusion – oxygen getting into the blood and carbon dioxide getting out</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A03D20-5C8B-4FEF-972E-BC0A61CCD9D9}" type="slidenum">
              <a:rPr lang="en-US"/>
              <a:pPr eaLnBrk="1" hangingPunct="1"/>
              <a:t>33</a:t>
            </a:fld>
            <a:endParaRPr lang="en-US"/>
          </a:p>
        </p:txBody>
      </p:sp>
    </p:spTree>
    <p:extLst>
      <p:ext uri="{BB962C8B-B14F-4D97-AF65-F5344CB8AC3E}">
        <p14:creationId xmlns:p14="http://schemas.microsoft.com/office/powerpoint/2010/main" val="1468390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Oxygen carried by red blood cells – hemoglobin</a:t>
            </a:r>
          </a:p>
          <a:p>
            <a:pPr eaLnBrk="1" hangingPunct="1">
              <a:spcBef>
                <a:spcPct val="0"/>
              </a:spcBef>
            </a:pPr>
            <a:r>
              <a:rPr lang="en-US" smtClean="0"/>
              <a:t>No RBC’s or hemoglobin no oxygen  Pulse Oximeter only measures percentage of o2 attached to hemoglobin – if only one hemoglobin can still read 100%</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44F4AD-18DE-4A4C-B59C-EE3E26D6939C}" type="slidenum">
              <a:rPr lang="en-US"/>
              <a:pPr eaLnBrk="1" hangingPunct="1"/>
              <a:t>34</a:t>
            </a:fld>
            <a:endParaRPr lang="en-US"/>
          </a:p>
        </p:txBody>
      </p:sp>
    </p:spTree>
    <p:extLst>
      <p:ext uri="{BB962C8B-B14F-4D97-AF65-F5344CB8AC3E}">
        <p14:creationId xmlns:p14="http://schemas.microsoft.com/office/powerpoint/2010/main" val="4096983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TOOL Pulse oximetry only measure o2 bound to hemoglobin</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562C26-2FE3-4F47-AA5E-C014DC34D885}" type="slidenum">
              <a:rPr lang="en-US"/>
              <a:pPr eaLnBrk="1" hangingPunct="1"/>
              <a:t>35</a:t>
            </a:fld>
            <a:endParaRPr lang="en-US"/>
          </a:p>
        </p:txBody>
      </p:sp>
    </p:spTree>
    <p:extLst>
      <p:ext uri="{BB962C8B-B14F-4D97-AF65-F5344CB8AC3E}">
        <p14:creationId xmlns:p14="http://schemas.microsoft.com/office/powerpoint/2010/main" val="324879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5</a:t>
            </a:fld>
            <a:endParaRPr lang="en-US" sz="1200"/>
          </a:p>
        </p:txBody>
      </p:sp>
    </p:spTree>
    <p:extLst>
      <p:ext uri="{BB962C8B-B14F-4D97-AF65-F5344CB8AC3E}">
        <p14:creationId xmlns:p14="http://schemas.microsoft.com/office/powerpoint/2010/main" val="226192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6</a:t>
            </a:fld>
            <a:endParaRPr lang="en-US" sz="1200"/>
          </a:p>
        </p:txBody>
      </p:sp>
    </p:spTree>
    <p:extLst>
      <p:ext uri="{BB962C8B-B14F-4D97-AF65-F5344CB8AC3E}">
        <p14:creationId xmlns:p14="http://schemas.microsoft.com/office/powerpoint/2010/main" val="1656360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7</a:t>
            </a:fld>
            <a:endParaRPr lang="en-US" sz="1200"/>
          </a:p>
        </p:txBody>
      </p:sp>
    </p:spTree>
    <p:extLst>
      <p:ext uri="{BB962C8B-B14F-4D97-AF65-F5344CB8AC3E}">
        <p14:creationId xmlns:p14="http://schemas.microsoft.com/office/powerpoint/2010/main" val="201942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8</a:t>
            </a:fld>
            <a:endParaRPr lang="en-US" sz="1200"/>
          </a:p>
        </p:txBody>
      </p:sp>
    </p:spTree>
    <p:extLst>
      <p:ext uri="{BB962C8B-B14F-4D97-AF65-F5344CB8AC3E}">
        <p14:creationId xmlns:p14="http://schemas.microsoft.com/office/powerpoint/2010/main" val="53740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10</a:t>
            </a:fld>
            <a:endParaRPr lang="en-US" sz="1200"/>
          </a:p>
        </p:txBody>
      </p:sp>
    </p:spTree>
    <p:extLst>
      <p:ext uri="{BB962C8B-B14F-4D97-AF65-F5344CB8AC3E}">
        <p14:creationId xmlns:p14="http://schemas.microsoft.com/office/powerpoint/2010/main" val="670493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12</a:t>
            </a:fld>
            <a:endParaRPr lang="en-US" sz="1200"/>
          </a:p>
        </p:txBody>
      </p:sp>
    </p:spTree>
    <p:extLst>
      <p:ext uri="{BB962C8B-B14F-4D97-AF65-F5344CB8AC3E}">
        <p14:creationId xmlns:p14="http://schemas.microsoft.com/office/powerpoint/2010/main" val="3545376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891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ar-IQ" smtClean="0">
              <a:ea typeface="ＭＳ Ｐゴシック" panose="020B0600070205080204" pitchFamily="34" charset="-128"/>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7E9015-E0FB-4AC3-9A35-D6C160C142BA}" type="slidenum">
              <a:rPr lang="en-US" sz="1200"/>
              <a:pPr algn="r" eaLnBrk="1" hangingPunct="1"/>
              <a:t>13</a:t>
            </a:fld>
            <a:endParaRPr lang="en-US" sz="1200"/>
          </a:p>
        </p:txBody>
      </p:sp>
    </p:spTree>
    <p:extLst>
      <p:ext uri="{BB962C8B-B14F-4D97-AF65-F5344CB8AC3E}">
        <p14:creationId xmlns:p14="http://schemas.microsoft.com/office/powerpoint/2010/main" val="248866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DBEF20-A39B-4939-A8D0-73BCB31A3D33}" type="datetime1">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723FC-7354-4728-99BE-6A2810A92434}" type="datetime1">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F7D66-B1BD-40BC-B3D2-EBFA5ADC5775}" type="datetime1">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04910-1804-47E1-B19A-3AC6DD07E70C}" type="datetime1">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69C8C-DFCD-4F50-8B7D-75511E3528FE}" type="datetime1">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B9CC95-D0CA-4C82-83F6-2E42BE2E52E0}" type="datetime1">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F107A7-09A8-489F-928E-CDB9F3A1AEF2}" type="datetime1">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68EF1E-4D2F-48EB-A79B-028149AB3C46}" type="datetime1">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8F18E-CC7E-422B-A971-5357996E36AC}" type="datetime1">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83A8B-D819-4150-B46D-D665598F24D4}" type="datetime1">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E440E37-BAA9-407C-B675-F0D34D20F68A}" type="datetime1">
              <a:rPr lang="en-US" smtClean="0"/>
              <a:t>5/8/2023</a:t>
            </a:fld>
            <a:endParaRPr lang="en-US"/>
          </a:p>
        </p:txBody>
      </p:sp>
      <p:sp>
        <p:nvSpPr>
          <p:cNvPr id="9" name="Slide Number Placeholder 8"/>
          <p:cNvSpPr>
            <a:spLocks noGrp="1"/>
          </p:cNvSpPr>
          <p:nvPr>
            <p:ph type="sldNum" sz="quarter" idx="11"/>
          </p:nvPr>
        </p:nvSpPr>
        <p:spPr/>
        <p:txBody>
          <a:bodyPr/>
          <a:lstStyle/>
          <a:p>
            <a:fld id="{861A0021-A31D-4EAF-ACC3-76B0558D70C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61A0021-A31D-4EAF-ACC3-76B0558D70C5}"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E68B29A6-AF6B-49BD-813C-0DBB07A6F925}" type="datetime1">
              <a:rPr lang="en-US" smtClean="0"/>
              <a:t>5/8/2023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tripod+position+copd&amp;source=images&amp;cd=&amp;cad=rja&amp;docid=QP-3xT1a-9QwtM&amp;tbnid=x3CtJaOlkcFZMM:&amp;ved=0CAUQjRw&amp;url=http://intranet.tdmu.edu.ua/data/kafedra/internal/magistr/classes_stud/English/Second%20year/Clinical%20Nursing/3%20term/9.%20Lungs%20disorders%20nursing..htm&amp;ei=kMDDUYn4JbHH0AHt2IGYDg&amp;bvm=bv.48293060,d.dmQ&amp;psig=AFQjCNGWpr6cr7NR1uUnSi9_3aen2zzwPg&amp;ust=1371869626008457"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flipV="1">
            <a:off x="173620" y="1620456"/>
            <a:ext cx="11020026" cy="1157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070512" y="239203"/>
            <a:ext cx="7340407" cy="1138773"/>
          </a:xfrm>
          <a:prstGeom prst="rect">
            <a:avLst/>
          </a:prstGeom>
        </p:spPr>
        <p:txBody>
          <a:bodyPr wrap="none">
            <a:spAutoFit/>
          </a:bodyPr>
          <a:lstStyle/>
          <a:p>
            <a:pPr algn="ctr"/>
            <a:r>
              <a:rPr lang="en-US" sz="3600" b="1" dirty="0"/>
              <a:t>Fundamentals of </a:t>
            </a:r>
            <a:r>
              <a:rPr lang="en-US" sz="3600" b="1" dirty="0" smtClean="0"/>
              <a:t>Nursing II (1</a:t>
            </a:r>
            <a:r>
              <a:rPr lang="en-US" sz="3600" b="1" baseline="30000" dirty="0" smtClean="0"/>
              <a:t>st</a:t>
            </a:r>
            <a:r>
              <a:rPr lang="en-US" sz="3600" b="1" dirty="0" smtClean="0"/>
              <a:t> Stage)</a:t>
            </a:r>
          </a:p>
          <a:p>
            <a:pPr algn="ctr"/>
            <a:r>
              <a:rPr lang="en-US" sz="3200" b="1" dirty="0" smtClean="0"/>
              <a:t>Second Semester/ 2022-2023</a:t>
            </a:r>
            <a:endParaRPr lang="en-US" sz="3200" b="1" dirty="0"/>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8896"/>
            <a:ext cx="1148443" cy="124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xmlns="" id="{4664DB9F-59BB-47A5-8080-662EED16E9E1}"/>
              </a:ext>
            </a:extLst>
          </p:cNvPr>
          <p:cNvSpPr/>
          <p:nvPr/>
        </p:nvSpPr>
        <p:spPr>
          <a:xfrm>
            <a:off x="4859705" y="1710050"/>
            <a:ext cx="7292050" cy="2031325"/>
          </a:xfrm>
          <a:prstGeom prst="rect">
            <a:avLst/>
          </a:prstGeom>
        </p:spPr>
        <p:txBody>
          <a:bodyPr wrap="square">
            <a:spAutoFit/>
          </a:bodyPr>
          <a:lstStyle/>
          <a:p>
            <a:pPr algn="ctr">
              <a:lnSpc>
                <a:spcPct val="150000"/>
              </a:lnSpc>
            </a:pPr>
            <a:r>
              <a:rPr lang="en-US" sz="4000">
                <a:solidFill>
                  <a:srgbClr val="FF0000"/>
                </a:solidFill>
                <a:latin typeface="Comic Sans MS" panose="030F0702030302020204" pitchFamily="66" charset="0"/>
                <a:ea typeface="ＭＳ Ｐゴシック" panose="020B0600070205080204" pitchFamily="34" charset="-128"/>
              </a:rPr>
              <a:t>Oxygenation</a:t>
            </a:r>
            <a:endParaRPr lang="en-US" sz="4000" b="1" dirty="0" smtClean="0">
              <a:solidFill>
                <a:srgbClr val="FF0000"/>
              </a:solidFill>
            </a:endParaRPr>
          </a:p>
          <a:p>
            <a:pPr algn="ctr">
              <a:lnSpc>
                <a:spcPct val="150000"/>
              </a:lnSpc>
            </a:pPr>
            <a:r>
              <a:rPr lang="en-US" sz="4400" b="1" dirty="0" smtClean="0"/>
              <a:t>Lecture 6: Theory  </a:t>
            </a:r>
            <a:endParaRPr lang="en-US" sz="4400" b="1" dirty="0"/>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4212" y="138896"/>
            <a:ext cx="1659432" cy="1334401"/>
          </a:xfrm>
          <a:prstGeom prst="rect">
            <a:avLst/>
          </a:prstGeom>
        </p:spPr>
      </p:pic>
      <p:pic>
        <p:nvPicPr>
          <p:cNvPr id="4" name="Picture 3"/>
          <p:cNvPicPr>
            <a:picLocks noChangeAspect="1"/>
          </p:cNvPicPr>
          <p:nvPr/>
        </p:nvPicPr>
        <p:blipFill>
          <a:blip r:embed="rId4"/>
          <a:stretch>
            <a:fillRect/>
          </a:stretch>
        </p:blipFill>
        <p:spPr>
          <a:xfrm>
            <a:off x="173620" y="1663635"/>
            <a:ext cx="5194691" cy="5078810"/>
          </a:xfrm>
          <a:prstGeom prst="rect">
            <a:avLst/>
          </a:prstGeom>
        </p:spPr>
      </p:pic>
    </p:spTree>
    <p:extLst>
      <p:ext uri="{BB962C8B-B14F-4D97-AF65-F5344CB8AC3E}">
        <p14:creationId xmlns:p14="http://schemas.microsoft.com/office/powerpoint/2010/main" val="1977933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24092" y="-1"/>
            <a:ext cx="10485376" cy="821803"/>
          </a:xfrm>
        </p:spPr>
        <p:style>
          <a:lnRef idx="2">
            <a:schemeClr val="accent2"/>
          </a:lnRef>
          <a:fillRef idx="1">
            <a:schemeClr val="lt1"/>
          </a:fillRef>
          <a:effectRef idx="0">
            <a:schemeClr val="accent2"/>
          </a:effectRef>
          <a:fontRef idx="minor">
            <a:schemeClr val="dk1"/>
          </a:fontRef>
        </p:style>
        <p:txBody>
          <a:bodyPr/>
          <a:lstStyle/>
          <a:p>
            <a:pPr algn="ctr"/>
            <a:r>
              <a:rPr lang="en-US" sz="4400" b="1" dirty="0">
                <a:solidFill>
                  <a:srgbClr val="FF0000"/>
                </a:solidFill>
              </a:rPr>
              <a:t>Physiology of Oxygenation: </a:t>
            </a:r>
            <a:endParaRPr lang="en-US" sz="4400" b="1" dirty="0" smtClean="0">
              <a:solidFill>
                <a:srgbClr val="FF0000"/>
              </a:solidFill>
              <a:latin typeface="Comic Sans MS" panose="030F0702030302020204" pitchFamily="66" charset="0"/>
              <a:ea typeface="ＭＳ Ｐゴシック" panose="020B0600070205080204" pitchFamily="34" charset="-128"/>
            </a:endParaRPr>
          </a:p>
        </p:txBody>
      </p:sp>
      <p:sp>
        <p:nvSpPr>
          <p:cNvPr id="5123" name="Content Placeholder 2"/>
          <p:cNvSpPr>
            <a:spLocks noGrp="1"/>
          </p:cNvSpPr>
          <p:nvPr>
            <p:ph idx="4294967295"/>
          </p:nvPr>
        </p:nvSpPr>
        <p:spPr>
          <a:xfrm>
            <a:off x="5144" y="1053296"/>
            <a:ext cx="11123271" cy="4389962"/>
          </a:xfrm>
        </p:spPr>
        <p:txBody>
          <a:bodyPr>
            <a:noAutofit/>
          </a:bodyPr>
          <a:lstStyle/>
          <a:p>
            <a:pPr marL="114300" indent="0" algn="l" rtl="0">
              <a:buNone/>
            </a:pPr>
            <a:r>
              <a:rPr lang="en-US" sz="2800" b="1" dirty="0">
                <a:solidFill>
                  <a:srgbClr val="7030A0"/>
                </a:solidFill>
              </a:rPr>
              <a:t>Involves four components, include:</a:t>
            </a:r>
          </a:p>
          <a:p>
            <a:pPr marL="114300" indent="0" algn="l" rtl="0">
              <a:buNone/>
            </a:pPr>
            <a:r>
              <a:rPr lang="en-US" sz="2800" b="1" dirty="0">
                <a:solidFill>
                  <a:srgbClr val="FF0000"/>
                </a:solidFill>
              </a:rPr>
              <a:t>1. Pulmonary ventilation or (breathing):</a:t>
            </a:r>
          </a:p>
          <a:p>
            <a:pPr marL="114300" indent="0" algn="l" rtl="0">
              <a:buNone/>
            </a:pPr>
            <a:r>
              <a:rPr lang="en-US" sz="2800" b="1" dirty="0"/>
              <a:t> The movement of air into the lungs (inspiration or inhalation) and out </a:t>
            </a:r>
            <a:r>
              <a:rPr lang="en-US" sz="2800" b="1" dirty="0" smtClean="0"/>
              <a:t>of the </a:t>
            </a:r>
            <a:r>
              <a:rPr lang="en-US" sz="2800" b="1" dirty="0"/>
              <a:t>lungs (expiration or exhalation) for the purpose of delivering fresh air </a:t>
            </a:r>
            <a:r>
              <a:rPr lang="en-US" sz="2800" b="1" dirty="0" smtClean="0"/>
              <a:t>into the </a:t>
            </a:r>
            <a:r>
              <a:rPr lang="en-US" sz="2800" b="1" dirty="0"/>
              <a:t>lung’s alveoli. The rate and depth of ventilation are adjusted </a:t>
            </a:r>
            <a:r>
              <a:rPr lang="en-US" sz="2800" b="1" dirty="0" smtClean="0"/>
              <a:t>in response </a:t>
            </a:r>
            <a:r>
              <a:rPr lang="en-US" sz="2800" b="1" dirty="0"/>
              <a:t>to changes in the concentrations of:</a:t>
            </a:r>
          </a:p>
          <a:p>
            <a:pPr marL="114300" indent="0" algn="l" rtl="0">
              <a:buNone/>
            </a:pPr>
            <a:r>
              <a:rPr lang="en-US" sz="2800" b="1" dirty="0">
                <a:solidFill>
                  <a:srgbClr val="FF0000"/>
                </a:solidFill>
              </a:rPr>
              <a:t>a) Hydrogen ion (pH) </a:t>
            </a:r>
            <a:r>
              <a:rPr lang="en-US" sz="2800" b="1" dirty="0"/>
              <a:t>in the body’s fluids. A decrease in the body’s fluids </a:t>
            </a:r>
            <a:r>
              <a:rPr lang="en-US" sz="2800" b="1" dirty="0" smtClean="0"/>
              <a:t>pH will </a:t>
            </a:r>
            <a:r>
              <a:rPr lang="en-US" sz="2800" b="1" dirty="0"/>
              <a:t>stimulate faster and deeper ventilation.</a:t>
            </a:r>
          </a:p>
          <a:p>
            <a:pPr marL="114300" indent="0" algn="l" rtl="0">
              <a:buNone/>
            </a:pPr>
            <a:r>
              <a:rPr lang="en-US" sz="2800" b="1" dirty="0">
                <a:solidFill>
                  <a:srgbClr val="FF0000"/>
                </a:solidFill>
              </a:rPr>
              <a:t>b) CO2 in the body’s fluids</a:t>
            </a:r>
            <a:r>
              <a:rPr lang="en-US" sz="2800" b="1" dirty="0"/>
              <a:t>, an increase in CO2 in the blood will </a:t>
            </a:r>
            <a:r>
              <a:rPr lang="en-US" sz="2800" b="1" dirty="0" smtClean="0"/>
              <a:t>stimulate faster </a:t>
            </a:r>
            <a:r>
              <a:rPr lang="en-US" sz="2800" b="1" dirty="0"/>
              <a:t>and deeper ventilation</a:t>
            </a:r>
            <a:r>
              <a:rPr lang="en-US" sz="2800" b="1" dirty="0" smtClean="0"/>
              <a:t>. </a:t>
            </a:r>
            <a:endParaRPr lang="en-US" sz="2800" b="1" dirty="0"/>
          </a:p>
          <a:p>
            <a:pPr marL="114300" indent="0" algn="l" rtl="0">
              <a:buNone/>
            </a:pPr>
            <a:r>
              <a:rPr lang="en-US" sz="2800" b="1" dirty="0">
                <a:solidFill>
                  <a:srgbClr val="FF0000"/>
                </a:solidFill>
              </a:rPr>
              <a:t>c) Blood </a:t>
            </a:r>
            <a:r>
              <a:rPr lang="en-US" sz="2800" b="1" dirty="0" smtClean="0">
                <a:solidFill>
                  <a:srgbClr val="FF0000"/>
                </a:solidFill>
              </a:rPr>
              <a:t>O2 concentration</a:t>
            </a:r>
            <a:endParaRPr lang="en-US" sz="2800" dirty="0" smtClean="0">
              <a:solidFill>
                <a:srgbClr val="FF0000"/>
              </a:solidFill>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1997135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861A0021-A31D-4EAF-ACC3-76B0558D70C5}" type="slidenum">
              <a:rPr lang="en-US" smtClean="0"/>
              <a:t>11</a:t>
            </a:fld>
            <a:endParaRPr lang="en-US"/>
          </a:p>
        </p:txBody>
      </p:sp>
      <p:sp>
        <p:nvSpPr>
          <p:cNvPr id="5" name="Rectangle 4"/>
          <p:cNvSpPr/>
          <p:nvPr/>
        </p:nvSpPr>
        <p:spPr>
          <a:xfrm>
            <a:off x="363878" y="582940"/>
            <a:ext cx="11086350" cy="4462760"/>
          </a:xfrm>
          <a:prstGeom prst="rect">
            <a:avLst/>
          </a:prstGeom>
        </p:spPr>
        <p:txBody>
          <a:bodyPr wrap="square">
            <a:spAutoFit/>
          </a:bodyPr>
          <a:lstStyle/>
          <a:p>
            <a:r>
              <a:rPr lang="en-US" sz="2800" b="1" dirty="0">
                <a:solidFill>
                  <a:srgbClr val="FF0000"/>
                </a:solidFill>
              </a:rPr>
              <a:t>Adequate ventilation depends on several factors:</a:t>
            </a:r>
          </a:p>
          <a:p>
            <a:r>
              <a:rPr lang="en-US" sz="3200" dirty="0"/>
              <a:t>a) Open and clear airways (cough reflex and </a:t>
            </a:r>
            <a:r>
              <a:rPr lang="en-US" sz="3200" dirty="0" err="1"/>
              <a:t>ciliary</a:t>
            </a:r>
            <a:r>
              <a:rPr lang="en-US" sz="3200" dirty="0"/>
              <a:t> action keep airway </a:t>
            </a:r>
            <a:r>
              <a:rPr lang="en-US" sz="3200" dirty="0" smtClean="0"/>
              <a:t>open and </a:t>
            </a:r>
            <a:r>
              <a:rPr lang="en-US" sz="3200" dirty="0"/>
              <a:t>clear).</a:t>
            </a:r>
          </a:p>
          <a:p>
            <a:r>
              <a:rPr lang="en-US" sz="3200" dirty="0"/>
              <a:t>b) An intact CNS and respiratory center (respiratory center located in </a:t>
            </a:r>
            <a:r>
              <a:rPr lang="en-US" sz="3200" dirty="0" smtClean="0"/>
              <a:t>medulla oblongata </a:t>
            </a:r>
            <a:r>
              <a:rPr lang="en-US" sz="3200" dirty="0"/>
              <a:t>and pons in the brainstem).</a:t>
            </a:r>
          </a:p>
          <a:p>
            <a:r>
              <a:rPr lang="en-US" sz="3200" dirty="0"/>
              <a:t>c) An intact thoracic cavity capable of expanding and contracting.</a:t>
            </a:r>
          </a:p>
          <a:p>
            <a:r>
              <a:rPr lang="en-US" sz="3200" dirty="0"/>
              <a:t>d) Adequate pulmonary compliance and recoil. (Expansion and recoil of </a:t>
            </a:r>
            <a:r>
              <a:rPr lang="en-US" sz="3200" dirty="0" smtClean="0"/>
              <a:t>the lungs </a:t>
            </a:r>
            <a:r>
              <a:rPr lang="en-US" sz="3200" dirty="0"/>
              <a:t>occurs passively in response to changes in pressures within </a:t>
            </a:r>
            <a:r>
              <a:rPr lang="en-US" sz="3200" dirty="0" smtClean="0"/>
              <a:t>the thoracic </a:t>
            </a:r>
            <a:r>
              <a:rPr lang="en-US" sz="3200" dirty="0"/>
              <a:t>cavity and the lungs themselves)</a:t>
            </a:r>
            <a:endParaRPr lang="ar-IQ" sz="3200" dirty="0"/>
          </a:p>
        </p:txBody>
      </p:sp>
    </p:spTree>
    <p:extLst>
      <p:ext uri="{BB962C8B-B14F-4D97-AF65-F5344CB8AC3E}">
        <p14:creationId xmlns:p14="http://schemas.microsoft.com/office/powerpoint/2010/main" val="2784051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24092" y="-1"/>
            <a:ext cx="10485376" cy="821803"/>
          </a:xfrm>
        </p:spPr>
        <p:style>
          <a:lnRef idx="2">
            <a:schemeClr val="accent2"/>
          </a:lnRef>
          <a:fillRef idx="1">
            <a:schemeClr val="lt1"/>
          </a:fillRef>
          <a:effectRef idx="0">
            <a:schemeClr val="accent2"/>
          </a:effectRef>
          <a:fontRef idx="minor">
            <a:schemeClr val="dk1"/>
          </a:fontRef>
        </p:style>
        <p:txBody>
          <a:bodyPr/>
          <a:lstStyle/>
          <a:p>
            <a:pPr algn="ctr"/>
            <a:r>
              <a:rPr lang="en-US" sz="4400" b="1" dirty="0">
                <a:solidFill>
                  <a:srgbClr val="FF0000"/>
                </a:solidFill>
              </a:rPr>
              <a:t>Physiology of Oxygenation: </a:t>
            </a:r>
            <a:endParaRPr lang="en-US" sz="4400" b="1" dirty="0" smtClean="0">
              <a:solidFill>
                <a:srgbClr val="FF0000"/>
              </a:solidFill>
              <a:latin typeface="Comic Sans MS" panose="030F0702030302020204" pitchFamily="66" charset="0"/>
              <a:ea typeface="ＭＳ Ｐゴシック" panose="020B0600070205080204" pitchFamily="34" charset="-128"/>
            </a:endParaRPr>
          </a:p>
        </p:txBody>
      </p:sp>
      <p:sp>
        <p:nvSpPr>
          <p:cNvPr id="5123" name="Content Placeholder 2"/>
          <p:cNvSpPr>
            <a:spLocks noGrp="1"/>
          </p:cNvSpPr>
          <p:nvPr>
            <p:ph idx="4294967295"/>
          </p:nvPr>
        </p:nvSpPr>
        <p:spPr>
          <a:xfrm>
            <a:off x="5144" y="1053296"/>
            <a:ext cx="11123271" cy="4389962"/>
          </a:xfrm>
        </p:spPr>
        <p:txBody>
          <a:bodyPr>
            <a:noAutofit/>
          </a:bodyPr>
          <a:lstStyle/>
          <a:p>
            <a:pPr marL="114300" indent="0" algn="l" rtl="0">
              <a:buNone/>
            </a:pPr>
            <a:r>
              <a:rPr lang="en-US" sz="3200" b="1" dirty="0">
                <a:solidFill>
                  <a:srgbClr val="FF0000"/>
                </a:solidFill>
              </a:rPr>
              <a:t>2. Alveolar-capillary gas exchange: </a:t>
            </a:r>
            <a:endParaRPr lang="en-US" sz="3200" b="1" dirty="0" smtClean="0">
              <a:solidFill>
                <a:srgbClr val="FF0000"/>
              </a:solidFill>
            </a:endParaRPr>
          </a:p>
          <a:p>
            <a:pPr marL="114300" indent="0" algn="l" rtl="0">
              <a:buNone/>
            </a:pPr>
            <a:r>
              <a:rPr lang="en-US" sz="3200" b="1" dirty="0" smtClean="0"/>
              <a:t>involve </a:t>
            </a:r>
            <a:r>
              <a:rPr lang="en-US" sz="3200" b="1" dirty="0"/>
              <a:t>the diffusion of </a:t>
            </a:r>
            <a:r>
              <a:rPr lang="en-US" sz="3200" b="1" dirty="0" smtClean="0"/>
              <a:t>O2 and CO2 between </a:t>
            </a:r>
            <a:r>
              <a:rPr lang="en-US" sz="3200" b="1" dirty="0"/>
              <a:t>the alveoli and the pulmonary capillaries, it's also referred to </a:t>
            </a:r>
            <a:r>
              <a:rPr lang="en-US" sz="3200" b="1" dirty="0" smtClean="0"/>
              <a:t>as oxygen </a:t>
            </a:r>
            <a:r>
              <a:rPr lang="en-US" sz="3200" b="1" dirty="0"/>
              <a:t>uptake or external respiration.</a:t>
            </a:r>
          </a:p>
          <a:p>
            <a:pPr marL="114300" indent="0" algn="l" rtl="0">
              <a:buNone/>
            </a:pPr>
            <a:r>
              <a:rPr lang="en-US" sz="3200" b="1" dirty="0">
                <a:solidFill>
                  <a:srgbClr val="FF0000"/>
                </a:solidFill>
              </a:rPr>
              <a:t>3. Transport of </a:t>
            </a:r>
            <a:r>
              <a:rPr lang="en-US" sz="3200" b="1" dirty="0" smtClean="0">
                <a:solidFill>
                  <a:srgbClr val="FF0000"/>
                </a:solidFill>
              </a:rPr>
              <a:t>O2  </a:t>
            </a:r>
            <a:r>
              <a:rPr lang="en-US" sz="3200" b="1" dirty="0">
                <a:solidFill>
                  <a:srgbClr val="FF0000"/>
                </a:solidFill>
              </a:rPr>
              <a:t>and CO2</a:t>
            </a:r>
            <a:r>
              <a:rPr lang="en-US" sz="3200" b="1" dirty="0" smtClean="0">
                <a:solidFill>
                  <a:srgbClr val="FF0000"/>
                </a:solidFill>
              </a:rPr>
              <a:t>:</a:t>
            </a:r>
          </a:p>
          <a:p>
            <a:pPr marL="114300" indent="0" algn="l" rtl="0">
              <a:buNone/>
            </a:pPr>
            <a:r>
              <a:rPr lang="en-US" sz="3200" b="1" dirty="0" smtClean="0">
                <a:solidFill>
                  <a:srgbClr val="7030A0"/>
                </a:solidFill>
              </a:rPr>
              <a:t> </a:t>
            </a:r>
            <a:r>
              <a:rPr lang="en-US" sz="3200" b="1" dirty="0"/>
              <a:t>involves the transport of the respiratory </a:t>
            </a:r>
            <a:r>
              <a:rPr lang="en-US" sz="3200" b="1" dirty="0" smtClean="0"/>
              <a:t>gases between </a:t>
            </a:r>
            <a:r>
              <a:rPr lang="en-US" sz="3200" b="1" dirty="0"/>
              <a:t>the tissue and the lungs. </a:t>
            </a:r>
            <a:endParaRPr lang="en-US" sz="3200" b="1" dirty="0" smtClean="0"/>
          </a:p>
          <a:p>
            <a:pPr marL="114300" indent="0" algn="l" rtl="0">
              <a:buNone/>
            </a:pPr>
            <a:r>
              <a:rPr lang="en-US" sz="3200" b="1" dirty="0" smtClean="0"/>
              <a:t>O2</a:t>
            </a:r>
            <a:r>
              <a:rPr lang="en-US" sz="3200" b="1" dirty="0"/>
              <a:t> </a:t>
            </a:r>
            <a:r>
              <a:rPr lang="en-US" sz="3200" b="1" dirty="0" smtClean="0"/>
              <a:t>needs </a:t>
            </a:r>
            <a:r>
              <a:rPr lang="en-US" sz="3200" b="1" dirty="0"/>
              <a:t>to be transported from the </a:t>
            </a:r>
            <a:r>
              <a:rPr lang="en-US" sz="3200" b="1" dirty="0" smtClean="0"/>
              <a:t>lungs to </a:t>
            </a:r>
            <a:r>
              <a:rPr lang="en-US" sz="3200" b="1" dirty="0"/>
              <a:t>the tissues, and CO2 must be transported from the tissue back to the lungs.</a:t>
            </a:r>
          </a:p>
          <a:p>
            <a:pPr marL="114300" indent="0" algn="l" rtl="0">
              <a:buNone/>
            </a:pPr>
            <a:r>
              <a:rPr lang="en-US" sz="3200" b="1" dirty="0" smtClean="0">
                <a:solidFill>
                  <a:srgbClr val="7030A0"/>
                </a:solidFill>
              </a:rPr>
              <a:t> </a:t>
            </a:r>
            <a:endParaRPr lang="en-US" sz="3200" dirty="0" smtClean="0">
              <a:solidFill>
                <a:srgbClr val="FF0000"/>
              </a:solidFill>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1962791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24092" y="81023"/>
            <a:ext cx="10485376" cy="625034"/>
          </a:xfrm>
        </p:spPr>
        <p:style>
          <a:lnRef idx="2">
            <a:schemeClr val="accent2"/>
          </a:lnRef>
          <a:fillRef idx="1">
            <a:schemeClr val="lt1"/>
          </a:fillRef>
          <a:effectRef idx="0">
            <a:schemeClr val="accent2"/>
          </a:effectRef>
          <a:fontRef idx="minor">
            <a:schemeClr val="dk1"/>
          </a:fontRef>
        </p:style>
        <p:txBody>
          <a:bodyPr/>
          <a:lstStyle/>
          <a:p>
            <a:pPr algn="ct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Physiology </a:t>
            </a:r>
            <a:r>
              <a:rPr lang="en-US" sz="3600" b="1" dirty="0">
                <a:solidFill>
                  <a:srgbClr val="FF0000"/>
                </a:solidFill>
              </a:rPr>
              <a:t>of Oxygenation</a:t>
            </a:r>
            <a:r>
              <a:rPr lang="en-US" sz="3600" b="1" dirty="0" smtClean="0">
                <a:solidFill>
                  <a:srgbClr val="FF0000"/>
                </a:solidFill>
              </a:rPr>
              <a:t>: </a:t>
            </a:r>
            <a:br>
              <a:rPr lang="en-US" sz="3600" b="1" dirty="0" smtClean="0">
                <a:solidFill>
                  <a:srgbClr val="FF0000"/>
                </a:solidFill>
              </a:rPr>
            </a:br>
            <a:endParaRPr lang="en-US" sz="3600" b="1" dirty="0" smtClean="0">
              <a:solidFill>
                <a:srgbClr val="FF0000"/>
              </a:solidFill>
              <a:latin typeface="Comic Sans MS" panose="030F0702030302020204" pitchFamily="66" charset="0"/>
              <a:ea typeface="ＭＳ Ｐゴシック" panose="020B0600070205080204" pitchFamily="34" charset="-128"/>
            </a:endParaRPr>
          </a:p>
        </p:txBody>
      </p:sp>
      <p:sp>
        <p:nvSpPr>
          <p:cNvPr id="5123" name="Content Placeholder 2"/>
          <p:cNvSpPr>
            <a:spLocks noGrp="1"/>
          </p:cNvSpPr>
          <p:nvPr>
            <p:ph idx="4294967295"/>
          </p:nvPr>
        </p:nvSpPr>
        <p:spPr>
          <a:xfrm>
            <a:off x="39869" y="706057"/>
            <a:ext cx="11053822" cy="4389962"/>
          </a:xfrm>
        </p:spPr>
        <p:txBody>
          <a:bodyPr>
            <a:noAutofit/>
          </a:bodyPr>
          <a:lstStyle/>
          <a:p>
            <a:pPr marL="114300" indent="0" algn="l" rtl="0">
              <a:buNone/>
            </a:pPr>
            <a:r>
              <a:rPr lang="en-US" sz="2400" b="1" dirty="0" smtClean="0">
                <a:solidFill>
                  <a:srgbClr val="7030A0"/>
                </a:solidFill>
              </a:rPr>
              <a:t>Factors </a:t>
            </a:r>
            <a:r>
              <a:rPr lang="en-US" sz="2400" b="1" dirty="0">
                <a:solidFill>
                  <a:srgbClr val="7030A0"/>
                </a:solidFill>
              </a:rPr>
              <a:t>affect the rate of </a:t>
            </a:r>
            <a:r>
              <a:rPr lang="en-US" sz="2400" b="1" dirty="0" smtClean="0">
                <a:solidFill>
                  <a:srgbClr val="7030A0"/>
                </a:solidFill>
              </a:rPr>
              <a:t>O2 transport </a:t>
            </a:r>
            <a:r>
              <a:rPr lang="en-US" sz="2400" b="1" dirty="0">
                <a:solidFill>
                  <a:srgbClr val="7030A0"/>
                </a:solidFill>
              </a:rPr>
              <a:t>from the lungs to the tissues include:</a:t>
            </a:r>
          </a:p>
          <a:p>
            <a:pPr marL="114300" indent="0" algn="l" rtl="0">
              <a:buNone/>
            </a:pPr>
            <a:r>
              <a:rPr lang="en-US" sz="2800" b="1" dirty="0"/>
              <a:t>a. Cardiac output: any pathologic condition that decreases cardiac </a:t>
            </a:r>
            <a:r>
              <a:rPr lang="en-US" sz="2800" b="1" dirty="0" smtClean="0"/>
              <a:t>output diminishes </a:t>
            </a:r>
            <a:r>
              <a:rPr lang="en-US" sz="2800" b="1" dirty="0"/>
              <a:t>the amount of </a:t>
            </a:r>
            <a:r>
              <a:rPr lang="en-US" sz="2800" b="1" dirty="0" smtClean="0"/>
              <a:t>O2 delivered </a:t>
            </a:r>
            <a:r>
              <a:rPr lang="en-US" sz="2800" b="1" dirty="0"/>
              <a:t>to the tissues.</a:t>
            </a:r>
          </a:p>
          <a:p>
            <a:pPr marL="114300" indent="0" algn="l" rtl="0">
              <a:buNone/>
            </a:pPr>
            <a:r>
              <a:rPr lang="en-US" sz="2800" b="1" dirty="0"/>
              <a:t>b. Number of erythrocytes and blood hematocrit (</a:t>
            </a:r>
            <a:r>
              <a:rPr lang="en-US" sz="2800" b="1" dirty="0" err="1"/>
              <a:t>Hct</a:t>
            </a:r>
            <a:r>
              <a:rPr lang="en-US" sz="2800" b="1" dirty="0"/>
              <a:t>):</a:t>
            </a:r>
          </a:p>
          <a:p>
            <a:pPr marL="114300" indent="0" algn="l" rtl="0">
              <a:buNone/>
            </a:pPr>
            <a:r>
              <a:rPr lang="en-US" sz="2800" b="1" dirty="0"/>
              <a:t>Excessive increases in the blood </a:t>
            </a:r>
            <a:r>
              <a:rPr lang="en-US" sz="2800" b="1" dirty="0" err="1"/>
              <a:t>Hct</a:t>
            </a:r>
            <a:r>
              <a:rPr lang="en-US" sz="2800" b="1" dirty="0"/>
              <a:t> raise the blood viscosity reducing </a:t>
            </a:r>
            <a:r>
              <a:rPr lang="en-US" sz="2800" b="1" dirty="0" smtClean="0"/>
              <a:t>the cardiac </a:t>
            </a:r>
            <a:r>
              <a:rPr lang="en-US" sz="2800" b="1" dirty="0"/>
              <a:t>output and reducing the </a:t>
            </a:r>
            <a:r>
              <a:rPr lang="en-US" sz="2800" b="1" dirty="0" smtClean="0"/>
              <a:t>O 2 transport</a:t>
            </a:r>
            <a:r>
              <a:rPr lang="en-US" sz="2800" b="1" dirty="0"/>
              <a:t>.</a:t>
            </a:r>
          </a:p>
          <a:p>
            <a:pPr marL="114300" indent="0" algn="l" rtl="0">
              <a:buNone/>
            </a:pPr>
            <a:r>
              <a:rPr lang="en-US" sz="2800" b="1" dirty="0"/>
              <a:t>Excessive reduction in the blood </a:t>
            </a:r>
            <a:r>
              <a:rPr lang="en-US" sz="2800" b="1" dirty="0" err="1"/>
              <a:t>Hct</a:t>
            </a:r>
            <a:r>
              <a:rPr lang="en-US" sz="2800" b="1" dirty="0"/>
              <a:t> reducing the </a:t>
            </a:r>
            <a:r>
              <a:rPr lang="en-US" sz="2800" b="1" dirty="0" smtClean="0"/>
              <a:t>O2 transport</a:t>
            </a:r>
            <a:r>
              <a:rPr lang="en-US" sz="2800" b="1" dirty="0"/>
              <a:t>.</a:t>
            </a:r>
          </a:p>
          <a:p>
            <a:pPr marL="114300" indent="0" algn="l" rtl="0">
              <a:buNone/>
            </a:pPr>
            <a:r>
              <a:rPr lang="en-US" sz="2800" b="1" dirty="0"/>
              <a:t>c. Exercise: increased cardiac output and to increased use of </a:t>
            </a:r>
            <a:r>
              <a:rPr lang="en-US" sz="2800" b="1" dirty="0" smtClean="0"/>
              <a:t>O2 by </a:t>
            </a:r>
            <a:r>
              <a:rPr lang="en-US" sz="2800" b="1" dirty="0"/>
              <a:t>the </a:t>
            </a:r>
            <a:r>
              <a:rPr lang="en-US" sz="2800" b="1" dirty="0" smtClean="0"/>
              <a:t>cells</a:t>
            </a:r>
            <a:r>
              <a:rPr lang="en-US" sz="2800" b="1" dirty="0" smtClean="0">
                <a:solidFill>
                  <a:srgbClr val="7030A0"/>
                </a:solidFill>
              </a:rPr>
              <a:t>.</a:t>
            </a:r>
          </a:p>
          <a:p>
            <a:pPr marL="114300" indent="0" algn="l" rtl="0">
              <a:buNone/>
            </a:pPr>
            <a:r>
              <a:rPr lang="en-US" sz="3200" b="1" dirty="0" smtClean="0">
                <a:solidFill>
                  <a:srgbClr val="FF0000"/>
                </a:solidFill>
              </a:rPr>
              <a:t>4. Systemic diffusion</a:t>
            </a:r>
            <a:r>
              <a:rPr lang="en-US" sz="2400" b="1" dirty="0" smtClean="0">
                <a:solidFill>
                  <a:srgbClr val="7030A0"/>
                </a:solidFill>
              </a:rPr>
              <a:t>:</a:t>
            </a:r>
          </a:p>
          <a:p>
            <a:pPr marL="114300" indent="0" algn="l" rtl="0">
              <a:buNone/>
            </a:pPr>
            <a:r>
              <a:rPr lang="en-US" sz="2400" b="1" dirty="0" smtClean="0">
                <a:solidFill>
                  <a:srgbClr val="7030A0"/>
                </a:solidFill>
              </a:rPr>
              <a:t> </a:t>
            </a:r>
            <a:r>
              <a:rPr lang="en-US" sz="2800" b="1" dirty="0" smtClean="0"/>
              <a:t>O2 diffuses </a:t>
            </a:r>
            <a:r>
              <a:rPr lang="en-US" sz="2800" b="1" dirty="0"/>
              <a:t>from the blood to the tissues, while </a:t>
            </a:r>
            <a:r>
              <a:rPr lang="en-US" sz="2800" b="1" dirty="0" smtClean="0"/>
              <a:t>CO2 moves </a:t>
            </a:r>
            <a:r>
              <a:rPr lang="en-US" sz="2800" b="1" dirty="0"/>
              <a:t>from the tissues to the blood; It is referred to as internal respiration.</a:t>
            </a:r>
            <a:endParaRPr lang="en-US" sz="2800" dirty="0" smtClean="0">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3060685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24092" y="0"/>
            <a:ext cx="10485376" cy="856527"/>
          </a:xfrm>
        </p:spPr>
        <p:style>
          <a:lnRef idx="2">
            <a:schemeClr val="accent2"/>
          </a:lnRef>
          <a:fillRef idx="1">
            <a:schemeClr val="lt1"/>
          </a:fillRef>
          <a:effectRef idx="0">
            <a:schemeClr val="accent2"/>
          </a:effectRef>
          <a:fontRef idx="minor">
            <a:schemeClr val="dk1"/>
          </a:fontRef>
        </p:style>
        <p:txBody>
          <a:bodyPr/>
          <a:lstStyle/>
          <a:p>
            <a:pPr algn="ctr"/>
            <a:r>
              <a:rPr lang="en-US" sz="3600" b="1" dirty="0" smtClean="0">
                <a:solidFill>
                  <a:srgbClr val="FF0000"/>
                </a:solidFill>
              </a:rPr>
              <a:t> </a:t>
            </a:r>
            <a:r>
              <a:rPr lang="en-US" sz="3600" b="1" dirty="0">
                <a:solidFill>
                  <a:srgbClr val="FF0000"/>
                </a:solidFill>
              </a:rPr>
              <a:t> </a:t>
            </a: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Factors </a:t>
            </a:r>
            <a:r>
              <a:rPr lang="en-US" sz="3600" b="1" dirty="0">
                <a:solidFill>
                  <a:srgbClr val="FF0000"/>
                </a:solidFill>
              </a:rPr>
              <a:t>affecting oxygenation:</a:t>
            </a:r>
            <a:br>
              <a:rPr lang="en-US" sz="3600" b="1" dirty="0">
                <a:solidFill>
                  <a:srgbClr val="FF0000"/>
                </a:solidFill>
              </a:rPr>
            </a:br>
            <a:endParaRPr lang="en-US" sz="3600" b="1" dirty="0" smtClean="0">
              <a:solidFill>
                <a:srgbClr val="FF0000"/>
              </a:solidFill>
              <a:latin typeface="Comic Sans MS" panose="030F0702030302020204" pitchFamily="66" charset="0"/>
              <a:ea typeface="ＭＳ Ｐゴシック" panose="020B0600070205080204" pitchFamily="34" charset="-128"/>
            </a:endParaRPr>
          </a:p>
        </p:txBody>
      </p:sp>
      <p:sp>
        <p:nvSpPr>
          <p:cNvPr id="5123" name="Content Placeholder 2"/>
          <p:cNvSpPr>
            <a:spLocks noGrp="1"/>
          </p:cNvSpPr>
          <p:nvPr>
            <p:ph idx="4294967295"/>
          </p:nvPr>
        </p:nvSpPr>
        <p:spPr>
          <a:xfrm>
            <a:off x="0" y="775503"/>
            <a:ext cx="11053822" cy="4389962"/>
          </a:xfrm>
        </p:spPr>
        <p:txBody>
          <a:bodyPr>
            <a:noAutofit/>
          </a:bodyPr>
          <a:lstStyle/>
          <a:p>
            <a:pPr algn="l" rtl="0">
              <a:buFont typeface="Wingdings" panose="05000000000000000000" pitchFamily="2" charset="2"/>
              <a:buChar char="q"/>
            </a:pPr>
            <a:r>
              <a:rPr lang="en-US" sz="3200" b="1" dirty="0" smtClean="0"/>
              <a:t>1</a:t>
            </a:r>
            <a:r>
              <a:rPr lang="en-US" sz="3200" b="1" dirty="0"/>
              <a:t>. Age: Oxygenation status can be influenced by age.</a:t>
            </a:r>
          </a:p>
          <a:p>
            <a:pPr algn="l" rtl="0">
              <a:buFont typeface="Wingdings" panose="05000000000000000000" pitchFamily="2" charset="2"/>
              <a:buChar char="q"/>
            </a:pPr>
            <a:r>
              <a:rPr lang="en-US" sz="3200" b="1" dirty="0"/>
              <a:t>2. Environmental factor: Heat, cold and air pollution affect oxygenation.</a:t>
            </a:r>
          </a:p>
          <a:p>
            <a:pPr algn="l" rtl="0">
              <a:buFont typeface="Wingdings" panose="05000000000000000000" pitchFamily="2" charset="2"/>
              <a:buChar char="q"/>
            </a:pPr>
            <a:r>
              <a:rPr lang="en-US" sz="3200" b="1" dirty="0"/>
              <a:t>Clients who are exposed to dust, animal dander, or toxic chemicals in </a:t>
            </a:r>
            <a:r>
              <a:rPr lang="en-US" sz="3200" b="1" dirty="0" smtClean="0"/>
              <a:t>the home </a:t>
            </a:r>
            <a:r>
              <a:rPr lang="en-US" sz="3200" b="1" dirty="0"/>
              <a:t>or workplace are at increased risk for alterations in oxygenation.</a:t>
            </a:r>
          </a:p>
          <a:p>
            <a:pPr algn="l" rtl="0">
              <a:buFont typeface="Wingdings" panose="05000000000000000000" pitchFamily="2" charset="2"/>
              <a:buChar char="q"/>
            </a:pPr>
            <a:r>
              <a:rPr lang="en-US" sz="3200" b="1" dirty="0"/>
              <a:t>Smokers and those exposed to second-hand smoke should be questioned </a:t>
            </a:r>
            <a:r>
              <a:rPr lang="en-US" sz="3200" b="1" dirty="0" smtClean="0"/>
              <a:t>as to </a:t>
            </a:r>
            <a:r>
              <a:rPr lang="en-US" sz="3200" b="1" dirty="0"/>
              <a:t>the type, amount and number of years of exposure.</a:t>
            </a:r>
          </a:p>
          <a:p>
            <a:pPr algn="l" rtl="0">
              <a:buFont typeface="Wingdings" panose="05000000000000000000" pitchFamily="2" charset="2"/>
              <a:buChar char="q"/>
            </a:pPr>
            <a:r>
              <a:rPr lang="en-US" sz="3200" b="1" dirty="0"/>
              <a:t>3. Lifestyle Factors: lifestyle factors can affect a client’s oxygenation </a:t>
            </a:r>
            <a:r>
              <a:rPr lang="en-US" sz="3200" b="1" dirty="0" smtClean="0"/>
              <a:t>status</a:t>
            </a:r>
            <a:r>
              <a:rPr lang="en-US" sz="3200" b="1" dirty="0" smtClean="0"/>
              <a:t>: emotion </a:t>
            </a:r>
            <a:endParaRPr lang="en-US" sz="3200" b="1" dirty="0"/>
          </a:p>
          <a:p>
            <a:pPr marL="114300" indent="0" algn="l" rtl="0">
              <a:buNone/>
            </a:pPr>
            <a:endParaRPr lang="en-US" sz="3600" dirty="0" smtClean="0">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2119133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24092" y="0"/>
            <a:ext cx="10485376" cy="856527"/>
          </a:xfrm>
        </p:spPr>
        <p:style>
          <a:lnRef idx="2">
            <a:schemeClr val="accent2"/>
          </a:lnRef>
          <a:fillRef idx="1">
            <a:schemeClr val="lt1"/>
          </a:fillRef>
          <a:effectRef idx="0">
            <a:schemeClr val="accent2"/>
          </a:effectRef>
          <a:fontRef idx="minor">
            <a:schemeClr val="dk1"/>
          </a:fontRef>
        </p:style>
        <p:txBody>
          <a:bodyPr/>
          <a:lstStyle/>
          <a:p>
            <a:pPr algn="ctr"/>
            <a:r>
              <a:rPr lang="en-US" sz="3600" b="1" dirty="0" smtClean="0">
                <a:solidFill>
                  <a:srgbClr val="FF0000"/>
                </a:solidFill>
              </a:rPr>
              <a:t> </a:t>
            </a:r>
            <a:r>
              <a:rPr lang="en-US" sz="3600" b="1" dirty="0">
                <a:solidFill>
                  <a:srgbClr val="FF0000"/>
                </a:solidFill>
              </a:rPr>
              <a:t> </a:t>
            </a: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Factors </a:t>
            </a:r>
            <a:r>
              <a:rPr lang="en-US" sz="3600" b="1" dirty="0">
                <a:solidFill>
                  <a:srgbClr val="FF0000"/>
                </a:solidFill>
              </a:rPr>
              <a:t>affecting oxygenation:</a:t>
            </a:r>
            <a:br>
              <a:rPr lang="en-US" sz="3600" b="1" dirty="0">
                <a:solidFill>
                  <a:srgbClr val="FF0000"/>
                </a:solidFill>
              </a:rPr>
            </a:br>
            <a:endParaRPr lang="en-US" sz="3600" b="1" dirty="0" smtClean="0">
              <a:solidFill>
                <a:srgbClr val="FF0000"/>
              </a:solidFill>
              <a:latin typeface="Comic Sans MS" panose="030F0702030302020204" pitchFamily="66" charset="0"/>
              <a:ea typeface="ＭＳ Ｐゴシック" panose="020B0600070205080204" pitchFamily="34" charset="-128"/>
            </a:endParaRPr>
          </a:p>
        </p:txBody>
      </p:sp>
      <p:sp>
        <p:nvSpPr>
          <p:cNvPr id="5123" name="Content Placeholder 2"/>
          <p:cNvSpPr>
            <a:spLocks noGrp="1"/>
          </p:cNvSpPr>
          <p:nvPr>
            <p:ph idx="4294967295"/>
          </p:nvPr>
        </p:nvSpPr>
        <p:spPr>
          <a:xfrm>
            <a:off x="39869" y="1064870"/>
            <a:ext cx="11053822" cy="4389962"/>
          </a:xfrm>
        </p:spPr>
        <p:txBody>
          <a:bodyPr>
            <a:noAutofit/>
          </a:bodyPr>
          <a:lstStyle/>
          <a:p>
            <a:pPr marL="114300" indent="0" algn="l" rtl="0">
              <a:buNone/>
            </a:pPr>
            <a:r>
              <a:rPr lang="en-US" sz="3200" b="1" dirty="0" smtClean="0"/>
              <a:t>4. </a:t>
            </a:r>
            <a:r>
              <a:rPr lang="en-US" sz="3600" dirty="0" smtClean="0">
                <a:latin typeface="Cambria" panose="02040503050406030204" pitchFamily="18" charset="0"/>
                <a:ea typeface="ＭＳ Ｐゴシック" panose="020B0600070205080204" pitchFamily="34" charset="-128"/>
              </a:rPr>
              <a:t>Disease </a:t>
            </a:r>
            <a:r>
              <a:rPr lang="en-US" sz="3600" dirty="0">
                <a:latin typeface="Cambria" panose="02040503050406030204" pitchFamily="18" charset="0"/>
                <a:ea typeface="ＭＳ Ｐゴシック" panose="020B0600070205080204" pitchFamily="34" charset="-128"/>
              </a:rPr>
              <a:t>Processes: Oxygenation alterations can often be traced to </a:t>
            </a:r>
            <a:r>
              <a:rPr lang="en-US" sz="3600" dirty="0" smtClean="0">
                <a:latin typeface="Cambria" panose="02040503050406030204" pitchFamily="18" charset="0"/>
                <a:ea typeface="ＭＳ Ｐゴシック" panose="020B0600070205080204" pitchFamily="34" charset="-128"/>
              </a:rPr>
              <a:t>disease states </a:t>
            </a:r>
            <a:r>
              <a:rPr lang="en-US" sz="3600" dirty="0">
                <a:latin typeface="Cambria" panose="02040503050406030204" pitchFamily="18" charset="0"/>
                <a:ea typeface="ＭＳ Ｐゴシック" panose="020B0600070205080204" pitchFamily="34" charset="-128"/>
              </a:rPr>
              <a:t>related to alterations in ventilation, alveolar gas exchange, </a:t>
            </a:r>
            <a:r>
              <a:rPr lang="en-US" sz="3600" dirty="0" smtClean="0">
                <a:latin typeface="Cambria" panose="02040503050406030204" pitchFamily="18" charset="0"/>
                <a:ea typeface="ＭＳ Ｐゴシック" panose="020B0600070205080204" pitchFamily="34" charset="-128"/>
              </a:rPr>
              <a:t>oxygen uptake</a:t>
            </a:r>
            <a:r>
              <a:rPr lang="en-US" sz="3600" dirty="0">
                <a:latin typeface="Cambria" panose="02040503050406030204" pitchFamily="18" charset="0"/>
                <a:ea typeface="ＭＳ Ｐゴシック" panose="020B0600070205080204" pitchFamily="34" charset="-128"/>
              </a:rPr>
              <a:t>, or circulation. Many disease states may affect </a:t>
            </a:r>
            <a:r>
              <a:rPr lang="en-US" sz="3600" dirty="0" smtClean="0">
                <a:latin typeface="Cambria" panose="02040503050406030204" pitchFamily="18" charset="0"/>
                <a:ea typeface="ＭＳ Ｐゴシック" panose="020B0600070205080204" pitchFamily="34" charset="-128"/>
              </a:rPr>
              <a:t> oxygenation, including </a:t>
            </a:r>
            <a:r>
              <a:rPr lang="en-US" sz="3600" dirty="0">
                <a:latin typeface="Cambria" panose="02040503050406030204" pitchFamily="18" charset="0"/>
                <a:ea typeface="ＭＳ Ｐゴシック" panose="020B0600070205080204" pitchFamily="34" charset="-128"/>
              </a:rPr>
              <a:t>COPD, atelectasis, </a:t>
            </a:r>
            <a:r>
              <a:rPr lang="en-US" sz="3600" dirty="0" smtClean="0">
                <a:latin typeface="Cambria" panose="02040503050406030204" pitchFamily="18" charset="0"/>
                <a:ea typeface="ＭＳ Ｐゴシック" panose="020B0600070205080204" pitchFamily="34" charset="-128"/>
              </a:rPr>
              <a:t> atherosclerosis</a:t>
            </a:r>
            <a:r>
              <a:rPr lang="en-US" sz="3600" dirty="0">
                <a:latin typeface="Cambria" panose="02040503050406030204" pitchFamily="18" charset="0"/>
                <a:ea typeface="ＭＳ Ｐゴシック" panose="020B0600070205080204" pitchFamily="34" charset="-128"/>
              </a:rPr>
              <a:t>, heart failure, and anemia.</a:t>
            </a:r>
          </a:p>
          <a:p>
            <a:pPr marL="114300" indent="0" algn="l" rtl="0">
              <a:buNone/>
            </a:pPr>
            <a:r>
              <a:rPr lang="en-US" sz="3600" dirty="0" smtClean="0">
                <a:latin typeface="Cambria" panose="02040503050406030204" pitchFamily="18" charset="0"/>
                <a:ea typeface="ＭＳ Ｐゴシック" panose="020B0600070205080204" pitchFamily="34" charset="-128"/>
              </a:rPr>
              <a:t> </a:t>
            </a:r>
          </a:p>
        </p:txBody>
      </p:sp>
    </p:spTree>
    <p:extLst>
      <p:ext uri="{BB962C8B-B14F-4D97-AF65-F5344CB8AC3E}">
        <p14:creationId xmlns:p14="http://schemas.microsoft.com/office/powerpoint/2010/main" val="2644381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24092" y="0"/>
            <a:ext cx="10485376" cy="856527"/>
          </a:xfrm>
        </p:spPr>
        <p:style>
          <a:lnRef idx="2">
            <a:schemeClr val="accent2"/>
          </a:lnRef>
          <a:fillRef idx="1">
            <a:schemeClr val="lt1"/>
          </a:fillRef>
          <a:effectRef idx="0">
            <a:schemeClr val="accent2"/>
          </a:effectRef>
          <a:fontRef idx="minor">
            <a:schemeClr val="dk1"/>
          </a:fontRef>
        </p:style>
        <p:txBody>
          <a:bodyPr/>
          <a:lstStyle/>
          <a:p>
            <a:pPr algn="ctr"/>
            <a:r>
              <a:rPr lang="en-US" sz="3600" b="1" dirty="0" smtClean="0">
                <a:solidFill>
                  <a:srgbClr val="FF0000"/>
                </a:solidFill>
              </a:rPr>
              <a:t> </a:t>
            </a:r>
            <a:r>
              <a:rPr lang="en-US" sz="3600" b="1" dirty="0">
                <a:solidFill>
                  <a:srgbClr val="FF0000"/>
                </a:solidFill>
              </a:rPr>
              <a:t> </a:t>
            </a: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Factors </a:t>
            </a:r>
            <a:r>
              <a:rPr lang="en-US" sz="3600" b="1" dirty="0">
                <a:solidFill>
                  <a:srgbClr val="FF0000"/>
                </a:solidFill>
              </a:rPr>
              <a:t>affecting oxygenation:</a:t>
            </a:r>
            <a:br>
              <a:rPr lang="en-US" sz="3600" b="1" dirty="0">
                <a:solidFill>
                  <a:srgbClr val="FF0000"/>
                </a:solidFill>
              </a:rPr>
            </a:br>
            <a:endParaRPr lang="en-US" sz="3600" b="1" dirty="0" smtClean="0">
              <a:solidFill>
                <a:srgbClr val="FF0000"/>
              </a:solidFill>
              <a:latin typeface="Comic Sans MS" panose="030F0702030302020204" pitchFamily="66" charset="0"/>
              <a:ea typeface="ＭＳ Ｐゴシック" panose="020B0600070205080204" pitchFamily="34" charset="-128"/>
            </a:endParaRPr>
          </a:p>
        </p:txBody>
      </p:sp>
      <p:sp>
        <p:nvSpPr>
          <p:cNvPr id="5123" name="Content Placeholder 2"/>
          <p:cNvSpPr>
            <a:spLocks noGrp="1"/>
          </p:cNvSpPr>
          <p:nvPr>
            <p:ph idx="4294967295"/>
          </p:nvPr>
        </p:nvSpPr>
        <p:spPr>
          <a:xfrm>
            <a:off x="39869" y="1365812"/>
            <a:ext cx="11053822" cy="4389962"/>
          </a:xfrm>
        </p:spPr>
        <p:txBody>
          <a:bodyPr>
            <a:noAutofit/>
          </a:bodyPr>
          <a:lstStyle/>
          <a:p>
            <a:pPr marL="114300" indent="0" algn="l" rtl="0">
              <a:buNone/>
            </a:pPr>
            <a:r>
              <a:rPr lang="en-US" sz="3200" b="1" dirty="0" smtClean="0"/>
              <a:t> </a:t>
            </a:r>
            <a:r>
              <a:rPr lang="en-US" sz="3600" dirty="0" smtClean="0">
                <a:latin typeface="Cambria" panose="02040503050406030204" pitchFamily="18" charset="0"/>
                <a:ea typeface="ＭＳ Ｐゴシック" panose="020B0600070205080204" pitchFamily="34" charset="-128"/>
              </a:rPr>
              <a:t>5</a:t>
            </a:r>
            <a:r>
              <a:rPr lang="en-US" sz="3600" dirty="0">
                <a:latin typeface="Cambria" panose="02040503050406030204" pitchFamily="18" charset="0"/>
                <a:ea typeface="ＭＳ Ｐゴシック" panose="020B0600070205080204" pitchFamily="34" charset="-128"/>
              </a:rPr>
              <a:t>. Medications: a variety of medications can decreases rate and depth </a:t>
            </a:r>
            <a:r>
              <a:rPr lang="en-US" sz="3600" dirty="0" smtClean="0">
                <a:latin typeface="Cambria" panose="02040503050406030204" pitchFamily="18" charset="0"/>
                <a:ea typeface="ＭＳ Ｐゴシック" panose="020B0600070205080204" pitchFamily="34" charset="-128"/>
              </a:rPr>
              <a:t>of respirations</a:t>
            </a:r>
            <a:r>
              <a:rPr lang="en-US" sz="3600" dirty="0">
                <a:latin typeface="Cambria" panose="02040503050406030204" pitchFamily="18" charset="0"/>
                <a:ea typeface="ＭＳ Ｐゴシック" panose="020B0600070205080204" pitchFamily="34" charset="-128"/>
              </a:rPr>
              <a:t>. The most common medications are; sedative-hypnotics </a:t>
            </a:r>
            <a:r>
              <a:rPr lang="en-US" sz="3600" dirty="0" smtClean="0">
                <a:latin typeface="Cambria" panose="02040503050406030204" pitchFamily="18" charset="0"/>
                <a:ea typeface="ＭＳ Ｐゴシック" panose="020B0600070205080204" pitchFamily="34" charset="-128"/>
              </a:rPr>
              <a:t>and antianxiety </a:t>
            </a:r>
            <a:r>
              <a:rPr lang="en-US" sz="3600" dirty="0">
                <a:latin typeface="Cambria" panose="02040503050406030204" pitchFamily="18" charset="0"/>
                <a:ea typeface="ＭＳ Ｐゴシック" panose="020B0600070205080204" pitchFamily="34" charset="-128"/>
              </a:rPr>
              <a:t>drugs e.g., diazepam; and narcotics such as morphine.</a:t>
            </a:r>
          </a:p>
          <a:p>
            <a:pPr marL="114300" indent="0" algn="l" rtl="0">
              <a:buNone/>
            </a:pPr>
            <a:r>
              <a:rPr lang="en-US" sz="3600" dirty="0">
                <a:latin typeface="Cambria" panose="02040503050406030204" pitchFamily="18" charset="0"/>
                <a:ea typeface="ＭＳ Ｐゴシック" panose="020B0600070205080204" pitchFamily="34" charset="-128"/>
              </a:rPr>
              <a:t>6. Stress: the sympathetic nervous system is stimulated and epinephrine </a:t>
            </a:r>
            <a:r>
              <a:rPr lang="en-US" sz="3600" dirty="0" smtClean="0">
                <a:latin typeface="Cambria" panose="02040503050406030204" pitchFamily="18" charset="0"/>
                <a:ea typeface="ＭＳ Ｐゴシック" panose="020B0600070205080204" pitchFamily="34" charset="-128"/>
              </a:rPr>
              <a:t>is released </a:t>
            </a:r>
            <a:r>
              <a:rPr lang="en-US" sz="3600" dirty="0">
                <a:latin typeface="Cambria" panose="02040503050406030204" pitchFamily="18" charset="0"/>
                <a:ea typeface="ＭＳ Ｐゴシック" panose="020B0600070205080204" pitchFamily="34" charset="-128"/>
              </a:rPr>
              <a:t>during stress and causes the bronchioles to dilate</a:t>
            </a:r>
            <a:endParaRPr lang="en-US" sz="3600" dirty="0" smtClean="0">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2401482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24092" y="0"/>
            <a:ext cx="10485376" cy="856527"/>
          </a:xfrm>
        </p:spPr>
        <p:style>
          <a:lnRef idx="2">
            <a:schemeClr val="accent2"/>
          </a:lnRef>
          <a:fillRef idx="1">
            <a:schemeClr val="lt1"/>
          </a:fillRef>
          <a:effectRef idx="0">
            <a:schemeClr val="accent2"/>
          </a:effectRef>
          <a:fontRef idx="minor">
            <a:schemeClr val="dk1"/>
          </a:fontRef>
        </p:style>
        <p:txBody>
          <a:bodyPr/>
          <a:lstStyle/>
          <a:p>
            <a:pPr algn="ctr"/>
            <a:r>
              <a:rPr lang="en-US" sz="3600" b="1" dirty="0" smtClean="0">
                <a:solidFill>
                  <a:srgbClr val="FF0000"/>
                </a:solidFill>
              </a:rPr>
              <a:t> </a:t>
            </a:r>
            <a:br>
              <a:rPr lang="en-US" sz="3600" b="1" dirty="0" smtClean="0">
                <a:solidFill>
                  <a:srgbClr val="FF0000"/>
                </a:solidFill>
              </a:rPr>
            </a:br>
            <a:r>
              <a:rPr lang="en-US" sz="3600" b="1" dirty="0" smtClean="0">
                <a:solidFill>
                  <a:srgbClr val="FF0000"/>
                </a:solidFill>
                <a:latin typeface="Cambria" panose="02040503050406030204" pitchFamily="18" charset="0"/>
                <a:ea typeface="ＭＳ Ｐゴシック" panose="020B0600070205080204" pitchFamily="34" charset="-128"/>
              </a:rPr>
              <a:t>Alternation </a:t>
            </a:r>
            <a:r>
              <a:rPr lang="en-US" sz="3600" b="1" dirty="0">
                <a:solidFill>
                  <a:srgbClr val="FF0000"/>
                </a:solidFill>
                <a:latin typeface="Cambria" panose="02040503050406030204" pitchFamily="18" charset="0"/>
                <a:ea typeface="ＭＳ Ｐゴシック" panose="020B0600070205080204" pitchFamily="34" charset="-128"/>
              </a:rPr>
              <a:t>in respiratory function</a:t>
            </a:r>
            <a:r>
              <a:rPr lang="en-US" sz="3600" b="1" dirty="0" smtClean="0">
                <a:solidFill>
                  <a:srgbClr val="FF0000"/>
                </a:solidFill>
                <a:latin typeface="Cambria" panose="02040503050406030204" pitchFamily="18" charset="0"/>
                <a:ea typeface="ＭＳ Ｐゴシック" panose="020B0600070205080204" pitchFamily="34" charset="-128"/>
              </a:rPr>
              <a:t>:</a:t>
            </a:r>
            <a:br>
              <a:rPr lang="en-US" sz="3600" b="1" dirty="0" smtClean="0">
                <a:solidFill>
                  <a:srgbClr val="FF0000"/>
                </a:solidFill>
                <a:latin typeface="Cambria" panose="02040503050406030204" pitchFamily="18" charset="0"/>
                <a:ea typeface="ＭＳ Ｐゴシック" panose="020B0600070205080204" pitchFamily="34" charset="-128"/>
              </a:rPr>
            </a:br>
            <a:endParaRPr lang="en-US" sz="3600" b="1" dirty="0" smtClean="0">
              <a:solidFill>
                <a:srgbClr val="FF0000"/>
              </a:solidFill>
              <a:latin typeface="Comic Sans MS" panose="030F0702030302020204" pitchFamily="66" charset="0"/>
              <a:ea typeface="ＭＳ Ｐゴシック" panose="020B0600070205080204" pitchFamily="34" charset="-128"/>
            </a:endParaRPr>
          </a:p>
        </p:txBody>
      </p:sp>
      <p:sp>
        <p:nvSpPr>
          <p:cNvPr id="5123" name="Content Placeholder 2"/>
          <p:cNvSpPr>
            <a:spLocks noGrp="1"/>
          </p:cNvSpPr>
          <p:nvPr>
            <p:ph idx="4294967295"/>
          </p:nvPr>
        </p:nvSpPr>
        <p:spPr>
          <a:xfrm>
            <a:off x="39869" y="1111171"/>
            <a:ext cx="11053822" cy="4389962"/>
          </a:xfrm>
        </p:spPr>
        <p:txBody>
          <a:bodyPr>
            <a:noAutofit/>
          </a:bodyPr>
          <a:lstStyle/>
          <a:p>
            <a:pPr marL="114300" indent="0" algn="l" rtl="0">
              <a:buNone/>
            </a:pPr>
            <a:r>
              <a:rPr lang="en-US" sz="3600" dirty="0" smtClean="0">
                <a:latin typeface="Cambria" panose="02040503050406030204" pitchFamily="18" charset="0"/>
                <a:ea typeface="ＭＳ Ｐゴシック" panose="020B0600070205080204" pitchFamily="34" charset="-128"/>
              </a:rPr>
              <a:t>A</a:t>
            </a:r>
            <a:r>
              <a:rPr lang="en-US" sz="3600" dirty="0">
                <a:latin typeface="Cambria" panose="02040503050406030204" pitchFamily="18" charset="0"/>
                <a:ea typeface="ＭＳ Ｐゴシック" panose="020B0600070205080204" pitchFamily="34" charset="-128"/>
              </a:rPr>
              <a:t>. Conditions affecting airway patency: A completely or partially </a:t>
            </a:r>
            <a:r>
              <a:rPr lang="en-US" sz="3600" dirty="0" smtClean="0">
                <a:latin typeface="Cambria" panose="02040503050406030204" pitchFamily="18" charset="0"/>
                <a:ea typeface="ＭＳ Ｐゴシック" panose="020B0600070205080204" pitchFamily="34" charset="-128"/>
              </a:rPr>
              <a:t>obstruction of </a:t>
            </a:r>
            <a:r>
              <a:rPr lang="en-US" sz="3600" dirty="0">
                <a:latin typeface="Cambria" panose="02040503050406030204" pitchFamily="18" charset="0"/>
                <a:ea typeface="ＭＳ Ｐゴシック" panose="020B0600070205080204" pitchFamily="34" charset="-128"/>
              </a:rPr>
              <a:t>the airway, can occur anywhere along the upper or lower </a:t>
            </a:r>
            <a:r>
              <a:rPr lang="en-US" sz="3600" dirty="0" smtClean="0">
                <a:latin typeface="Cambria" panose="02040503050406030204" pitchFamily="18" charset="0"/>
                <a:ea typeface="ＭＳ Ｐゴシック" panose="020B0600070205080204" pitchFamily="34" charset="-128"/>
              </a:rPr>
              <a:t>respiratory passageways </a:t>
            </a:r>
            <a:r>
              <a:rPr lang="en-US" sz="3600" dirty="0">
                <a:latin typeface="Cambria" panose="02040503050406030204" pitchFamily="18" charset="0"/>
                <a:ea typeface="ＭＳ Ｐゴシック" panose="020B0600070205080204" pitchFamily="34" charset="-128"/>
              </a:rPr>
              <a:t>as a result of the presence of foreign body, or accumulation </a:t>
            </a:r>
            <a:r>
              <a:rPr lang="en-US" sz="3600" dirty="0" smtClean="0">
                <a:latin typeface="Cambria" panose="02040503050406030204" pitchFamily="18" charset="0"/>
                <a:ea typeface="ＭＳ Ｐゴシック" panose="020B0600070205080204" pitchFamily="34" charset="-128"/>
              </a:rPr>
              <a:t>of mucus </a:t>
            </a:r>
            <a:r>
              <a:rPr lang="en-US" sz="3600" dirty="0">
                <a:latin typeface="Cambria" panose="02040503050406030204" pitchFamily="18" charset="0"/>
                <a:ea typeface="ＭＳ Ｐゴシック" panose="020B0600070205080204" pitchFamily="34" charset="-128"/>
              </a:rPr>
              <a:t>or inflammatory exudates.</a:t>
            </a:r>
          </a:p>
          <a:p>
            <a:pPr algn="l" rtl="0"/>
            <a:r>
              <a:rPr lang="en-US" sz="3600" dirty="0" smtClean="0">
                <a:latin typeface="Cambria" panose="02040503050406030204" pitchFamily="18" charset="0"/>
                <a:ea typeface="ＭＳ Ｐゴシック" panose="020B0600070205080204" pitchFamily="34" charset="-128"/>
              </a:rPr>
              <a:t> </a:t>
            </a:r>
            <a:r>
              <a:rPr lang="en-US" sz="3600" dirty="0">
                <a:latin typeface="Cambria" panose="02040503050406030204" pitchFamily="18" charset="0"/>
                <a:ea typeface="ＭＳ Ｐゴシック" panose="020B0600070205080204" pitchFamily="34" charset="-128"/>
              </a:rPr>
              <a:t>Partial obstruction of the upper airway is indicated by a low-pitched </a:t>
            </a:r>
            <a:r>
              <a:rPr lang="en-US" sz="3600" dirty="0" smtClean="0">
                <a:latin typeface="Cambria" panose="02040503050406030204" pitchFamily="18" charset="0"/>
                <a:ea typeface="ＭＳ Ｐゴシック" panose="020B0600070205080204" pitchFamily="34" charset="-128"/>
              </a:rPr>
              <a:t>snoring sound </a:t>
            </a:r>
            <a:r>
              <a:rPr lang="en-US" sz="3600" dirty="0">
                <a:latin typeface="Cambria" panose="02040503050406030204" pitchFamily="18" charset="0"/>
                <a:ea typeface="ＭＳ Ｐゴシック" panose="020B0600070205080204" pitchFamily="34" charset="-128"/>
              </a:rPr>
              <a:t>during inhalation.</a:t>
            </a:r>
          </a:p>
          <a:p>
            <a:pPr marL="114300" indent="0" algn="l" rtl="0">
              <a:buNone/>
            </a:pPr>
            <a:r>
              <a:rPr lang="en-US" sz="3600" dirty="0" smtClean="0">
                <a:latin typeface="Cambria" panose="02040503050406030204" pitchFamily="18" charset="0"/>
                <a:ea typeface="ＭＳ Ｐゴシック" panose="020B0600070205080204" pitchFamily="34" charset="-128"/>
              </a:rPr>
              <a:t> </a:t>
            </a:r>
          </a:p>
        </p:txBody>
      </p:sp>
    </p:spTree>
    <p:extLst>
      <p:ext uri="{BB962C8B-B14F-4D97-AF65-F5344CB8AC3E}">
        <p14:creationId xmlns:p14="http://schemas.microsoft.com/office/powerpoint/2010/main" val="606059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24092" y="0"/>
            <a:ext cx="10485376" cy="856527"/>
          </a:xfrm>
        </p:spPr>
        <p:style>
          <a:lnRef idx="2">
            <a:schemeClr val="accent2"/>
          </a:lnRef>
          <a:fillRef idx="1">
            <a:schemeClr val="lt1"/>
          </a:fillRef>
          <a:effectRef idx="0">
            <a:schemeClr val="accent2"/>
          </a:effectRef>
          <a:fontRef idx="minor">
            <a:schemeClr val="dk1"/>
          </a:fontRef>
        </p:style>
        <p:txBody>
          <a:bodyPr/>
          <a:lstStyle/>
          <a:p>
            <a:pPr algn="ctr"/>
            <a:r>
              <a:rPr lang="en-US" sz="3600" b="1" dirty="0" smtClean="0">
                <a:solidFill>
                  <a:srgbClr val="FF0000"/>
                </a:solidFill>
              </a:rPr>
              <a:t> </a:t>
            </a:r>
            <a:br>
              <a:rPr lang="en-US" sz="3600" b="1" dirty="0" smtClean="0">
                <a:solidFill>
                  <a:srgbClr val="FF0000"/>
                </a:solidFill>
              </a:rPr>
            </a:br>
            <a:r>
              <a:rPr lang="en-US" sz="3600" b="1" dirty="0" smtClean="0">
                <a:solidFill>
                  <a:srgbClr val="FF0000"/>
                </a:solidFill>
                <a:latin typeface="Cambria" panose="02040503050406030204" pitchFamily="18" charset="0"/>
                <a:ea typeface="ＭＳ Ｐゴシック" panose="020B0600070205080204" pitchFamily="34" charset="-128"/>
              </a:rPr>
              <a:t>Alternation </a:t>
            </a:r>
            <a:r>
              <a:rPr lang="en-US" sz="3600" b="1" dirty="0">
                <a:solidFill>
                  <a:srgbClr val="FF0000"/>
                </a:solidFill>
                <a:latin typeface="Cambria" panose="02040503050406030204" pitchFamily="18" charset="0"/>
                <a:ea typeface="ＭＳ Ｐゴシック" panose="020B0600070205080204" pitchFamily="34" charset="-128"/>
              </a:rPr>
              <a:t>in respiratory function</a:t>
            </a:r>
            <a:r>
              <a:rPr lang="en-US" sz="3600" b="1" dirty="0" smtClean="0">
                <a:solidFill>
                  <a:srgbClr val="FF0000"/>
                </a:solidFill>
                <a:latin typeface="Cambria" panose="02040503050406030204" pitchFamily="18" charset="0"/>
                <a:ea typeface="ＭＳ Ｐゴシック" panose="020B0600070205080204" pitchFamily="34" charset="-128"/>
              </a:rPr>
              <a:t>:</a:t>
            </a:r>
            <a:br>
              <a:rPr lang="en-US" sz="3600" b="1" dirty="0" smtClean="0">
                <a:solidFill>
                  <a:srgbClr val="FF0000"/>
                </a:solidFill>
                <a:latin typeface="Cambria" panose="02040503050406030204" pitchFamily="18" charset="0"/>
                <a:ea typeface="ＭＳ Ｐゴシック" panose="020B0600070205080204" pitchFamily="34" charset="-128"/>
              </a:rPr>
            </a:br>
            <a:endParaRPr lang="en-US" sz="3600" b="1" dirty="0" smtClean="0">
              <a:solidFill>
                <a:srgbClr val="FF0000"/>
              </a:solidFill>
              <a:latin typeface="Comic Sans MS" panose="030F0702030302020204" pitchFamily="66" charset="0"/>
              <a:ea typeface="ＭＳ Ｐゴシック" panose="020B0600070205080204" pitchFamily="34" charset="-128"/>
            </a:endParaRPr>
          </a:p>
        </p:txBody>
      </p:sp>
      <p:sp>
        <p:nvSpPr>
          <p:cNvPr id="5123" name="Content Placeholder 2"/>
          <p:cNvSpPr>
            <a:spLocks noGrp="1"/>
          </p:cNvSpPr>
          <p:nvPr>
            <p:ph idx="4294967295"/>
          </p:nvPr>
        </p:nvSpPr>
        <p:spPr>
          <a:xfrm>
            <a:off x="39869" y="1157469"/>
            <a:ext cx="11053822" cy="4389962"/>
          </a:xfrm>
        </p:spPr>
        <p:txBody>
          <a:bodyPr>
            <a:noAutofit/>
          </a:bodyPr>
          <a:lstStyle/>
          <a:p>
            <a:pPr algn="l" rtl="0"/>
            <a:r>
              <a:rPr lang="en-US" sz="3600" dirty="0" smtClean="0">
                <a:latin typeface="Cambria" panose="02040503050406030204" pitchFamily="18" charset="0"/>
                <a:ea typeface="ＭＳ Ｐゴシック" panose="020B0600070205080204" pitchFamily="34" charset="-128"/>
              </a:rPr>
              <a:t> Complete </a:t>
            </a:r>
            <a:r>
              <a:rPr lang="en-US" sz="3600" dirty="0">
                <a:latin typeface="Cambria" panose="02040503050406030204" pitchFamily="18" charset="0"/>
                <a:ea typeface="ＭＳ Ｐゴシック" panose="020B0600070205080204" pitchFamily="34" charset="-128"/>
              </a:rPr>
              <a:t>obstruction of the upper airway is </a:t>
            </a:r>
            <a:r>
              <a:rPr lang="en-US" sz="3600" dirty="0" smtClean="0">
                <a:latin typeface="Cambria" panose="02040503050406030204" pitchFamily="18" charset="0"/>
                <a:ea typeface="ＭＳ Ｐゴシック" panose="020B0600070205080204" pitchFamily="34" charset="-128"/>
              </a:rPr>
              <a:t> indicated </a:t>
            </a:r>
            <a:r>
              <a:rPr lang="en-US" sz="3600" dirty="0">
                <a:latin typeface="Cambria" panose="02040503050406030204" pitchFamily="18" charset="0"/>
                <a:ea typeface="ＭＳ Ｐゴシック" panose="020B0600070205080204" pitchFamily="34" charset="-128"/>
              </a:rPr>
              <a:t>by extreme </a:t>
            </a:r>
            <a:r>
              <a:rPr lang="en-US" sz="3600" dirty="0" smtClean="0">
                <a:latin typeface="Cambria" panose="02040503050406030204" pitchFamily="18" charset="0"/>
                <a:ea typeface="ＭＳ Ｐゴシック" panose="020B0600070205080204" pitchFamily="34" charset="-128"/>
              </a:rPr>
              <a:t>inspiratory effort </a:t>
            </a:r>
            <a:r>
              <a:rPr lang="en-US" sz="3600" dirty="0">
                <a:latin typeface="Cambria" panose="02040503050406030204" pitchFamily="18" charset="0"/>
                <a:ea typeface="ＭＳ Ｐゴシック" panose="020B0600070205080204" pitchFamily="34" charset="-128"/>
              </a:rPr>
              <a:t>that produces no chest movement and an inability to cough or speak</a:t>
            </a:r>
          </a:p>
          <a:p>
            <a:pPr algn="l" rtl="0"/>
            <a:r>
              <a:rPr lang="en-US" sz="3600" dirty="0" smtClean="0">
                <a:latin typeface="Cambria" panose="02040503050406030204" pitchFamily="18" charset="0"/>
                <a:ea typeface="ＭＳ Ｐゴシック" panose="020B0600070205080204" pitchFamily="34" charset="-128"/>
              </a:rPr>
              <a:t>Lower </a:t>
            </a:r>
            <a:r>
              <a:rPr lang="en-US" sz="3600" dirty="0">
                <a:latin typeface="Cambria" panose="02040503050406030204" pitchFamily="18" charset="0"/>
                <a:ea typeface="ＭＳ Ｐゴシック" panose="020B0600070205080204" pitchFamily="34" charset="-128"/>
              </a:rPr>
              <a:t>airway obstruction is not always as easy to observe</a:t>
            </a:r>
            <a:r>
              <a:rPr lang="en-US" sz="3600" dirty="0" smtClean="0">
                <a:latin typeface="Cambria" panose="02040503050406030204" pitchFamily="18" charset="0"/>
                <a:ea typeface="ＭＳ Ｐゴシック" panose="020B0600070205080204" pitchFamily="34" charset="-128"/>
              </a:rPr>
              <a:t>. </a:t>
            </a:r>
            <a:endParaRPr lang="en-US" sz="3600" dirty="0">
              <a:latin typeface="Cambria" panose="02040503050406030204" pitchFamily="18" charset="0"/>
              <a:ea typeface="ＭＳ Ｐゴシック" panose="020B0600070205080204" pitchFamily="34" charset="-128"/>
            </a:endParaRPr>
          </a:p>
          <a:p>
            <a:pPr algn="l" rtl="0"/>
            <a:r>
              <a:rPr lang="en-US" sz="3600" dirty="0" smtClean="0">
                <a:latin typeface="Cambria" panose="02040503050406030204" pitchFamily="18" charset="0"/>
                <a:ea typeface="ＭＳ Ｐゴシック" panose="020B0600070205080204" pitchFamily="34" charset="-128"/>
              </a:rPr>
              <a:t> </a:t>
            </a:r>
            <a:r>
              <a:rPr lang="en-US" sz="3600" dirty="0">
                <a:latin typeface="Cambria" panose="02040503050406030204" pitchFamily="18" charset="0"/>
                <a:ea typeface="ＭＳ Ｐゴシック" panose="020B0600070205080204" pitchFamily="34" charset="-128"/>
              </a:rPr>
              <a:t>Stridor, a harsh, high-pitched sound, may be heard during inspiration.</a:t>
            </a:r>
            <a:endParaRPr lang="en-US" sz="3600" dirty="0" smtClean="0">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3183591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24092" y="0"/>
            <a:ext cx="10485376" cy="856527"/>
          </a:xfrm>
        </p:spPr>
        <p:style>
          <a:lnRef idx="2">
            <a:schemeClr val="accent2"/>
          </a:lnRef>
          <a:fillRef idx="1">
            <a:schemeClr val="lt1"/>
          </a:fillRef>
          <a:effectRef idx="0">
            <a:schemeClr val="accent2"/>
          </a:effectRef>
          <a:fontRef idx="minor">
            <a:schemeClr val="dk1"/>
          </a:fontRef>
        </p:style>
        <p:txBody>
          <a:bodyPr/>
          <a:lstStyle/>
          <a:p>
            <a:pPr algn="ctr"/>
            <a:r>
              <a:rPr lang="en-US" sz="3600" b="1" dirty="0" smtClean="0">
                <a:solidFill>
                  <a:srgbClr val="FF0000"/>
                </a:solidFill>
              </a:rPr>
              <a:t> </a:t>
            </a:r>
            <a:br>
              <a:rPr lang="en-US" sz="3600" b="1" dirty="0" smtClean="0">
                <a:solidFill>
                  <a:srgbClr val="FF0000"/>
                </a:solidFill>
              </a:rPr>
            </a:br>
            <a:r>
              <a:rPr lang="en-US" sz="3600" b="1" dirty="0" smtClean="0">
                <a:solidFill>
                  <a:srgbClr val="FF0000"/>
                </a:solidFill>
                <a:latin typeface="Cambria" panose="02040503050406030204" pitchFamily="18" charset="0"/>
                <a:ea typeface="ＭＳ Ｐゴシック" panose="020B0600070205080204" pitchFamily="34" charset="-128"/>
              </a:rPr>
              <a:t>Alternation </a:t>
            </a:r>
            <a:r>
              <a:rPr lang="en-US" sz="3600" b="1" dirty="0">
                <a:solidFill>
                  <a:srgbClr val="FF0000"/>
                </a:solidFill>
                <a:latin typeface="Cambria" panose="02040503050406030204" pitchFamily="18" charset="0"/>
                <a:ea typeface="ＭＳ Ｐゴシック" panose="020B0600070205080204" pitchFamily="34" charset="-128"/>
              </a:rPr>
              <a:t>in respiratory function</a:t>
            </a:r>
            <a:r>
              <a:rPr lang="en-US" sz="3600" b="1" dirty="0" smtClean="0">
                <a:solidFill>
                  <a:srgbClr val="FF0000"/>
                </a:solidFill>
                <a:latin typeface="Cambria" panose="02040503050406030204" pitchFamily="18" charset="0"/>
                <a:ea typeface="ＭＳ Ｐゴシック" panose="020B0600070205080204" pitchFamily="34" charset="-128"/>
              </a:rPr>
              <a:t>:</a:t>
            </a:r>
            <a:br>
              <a:rPr lang="en-US" sz="3600" b="1" dirty="0" smtClean="0">
                <a:solidFill>
                  <a:srgbClr val="FF0000"/>
                </a:solidFill>
                <a:latin typeface="Cambria" panose="02040503050406030204" pitchFamily="18" charset="0"/>
                <a:ea typeface="ＭＳ Ｐゴシック" panose="020B0600070205080204" pitchFamily="34" charset="-128"/>
              </a:rPr>
            </a:br>
            <a:endParaRPr lang="en-US" sz="3600" b="1" dirty="0" smtClean="0">
              <a:solidFill>
                <a:srgbClr val="FF0000"/>
              </a:solidFill>
              <a:latin typeface="Comic Sans MS" panose="030F0702030302020204" pitchFamily="66" charset="0"/>
              <a:ea typeface="ＭＳ Ｐゴシック" panose="020B0600070205080204" pitchFamily="34" charset="-128"/>
            </a:endParaRPr>
          </a:p>
        </p:txBody>
      </p:sp>
      <p:sp>
        <p:nvSpPr>
          <p:cNvPr id="5123" name="Content Placeholder 2"/>
          <p:cNvSpPr>
            <a:spLocks noGrp="1"/>
          </p:cNvSpPr>
          <p:nvPr>
            <p:ph idx="4294967295"/>
          </p:nvPr>
        </p:nvSpPr>
        <p:spPr>
          <a:xfrm>
            <a:off x="39869" y="856527"/>
            <a:ext cx="11053822" cy="4389962"/>
          </a:xfrm>
        </p:spPr>
        <p:txBody>
          <a:bodyPr>
            <a:noAutofit/>
          </a:bodyPr>
          <a:lstStyle/>
          <a:p>
            <a:pPr marL="114300" indent="0" algn="l" rtl="0">
              <a:buNone/>
            </a:pPr>
            <a:r>
              <a:rPr lang="en-US" sz="3600" dirty="0">
                <a:latin typeface="Cambria" panose="02040503050406030204" pitchFamily="18" charset="0"/>
                <a:ea typeface="ＭＳ Ｐゴシック" panose="020B0600070205080204" pitchFamily="34" charset="-128"/>
              </a:rPr>
              <a:t> B. Conditions affecting movement of air into and out of the lungs: </a:t>
            </a:r>
            <a:r>
              <a:rPr lang="en-US" sz="3600" dirty="0" smtClean="0">
                <a:latin typeface="Cambria" panose="02040503050406030204" pitchFamily="18" charset="0"/>
                <a:ea typeface="ＭＳ Ｐゴシック" panose="020B0600070205080204" pitchFamily="34" charset="-128"/>
              </a:rPr>
              <a:t>condition affecting </a:t>
            </a:r>
            <a:r>
              <a:rPr lang="en-US" sz="3600" dirty="0">
                <a:latin typeface="Cambria" panose="02040503050406030204" pitchFamily="18" charset="0"/>
                <a:ea typeface="ＭＳ Ｐゴシック" panose="020B0600070205080204" pitchFamily="34" charset="-128"/>
              </a:rPr>
              <a:t>the rate, volume, rhythm, and relative ease or effort of respiration.</a:t>
            </a:r>
          </a:p>
          <a:p>
            <a:pPr marL="114300" indent="0" algn="l" rtl="0">
              <a:buNone/>
            </a:pPr>
            <a:r>
              <a:rPr lang="en-US" sz="3600" dirty="0">
                <a:latin typeface="Cambria" panose="02040503050406030204" pitchFamily="18" charset="0"/>
                <a:ea typeface="ＭＳ Ｐゴシック" panose="020B0600070205080204" pitchFamily="34" charset="-128"/>
              </a:rPr>
              <a:t>example; dyspnea, orthopnea, tachypnea, </a:t>
            </a:r>
            <a:r>
              <a:rPr lang="en-US" sz="3600" dirty="0" err="1">
                <a:latin typeface="Cambria" panose="02040503050406030204" pitchFamily="18" charset="0"/>
                <a:ea typeface="ＭＳ Ｐゴシック" panose="020B0600070205080204" pitchFamily="34" charset="-128"/>
              </a:rPr>
              <a:t>bradypnea</a:t>
            </a:r>
            <a:r>
              <a:rPr lang="en-US" sz="3600" dirty="0">
                <a:latin typeface="Cambria" panose="02040503050406030204" pitchFamily="18" charset="0"/>
                <a:ea typeface="ＭＳ Ｐゴシック" panose="020B0600070205080204" pitchFamily="34" charset="-128"/>
              </a:rPr>
              <a:t>, and apnea.</a:t>
            </a:r>
          </a:p>
          <a:p>
            <a:pPr marL="114300" indent="0" algn="l" rtl="0">
              <a:buNone/>
            </a:pPr>
            <a:r>
              <a:rPr lang="en-US" sz="3600" dirty="0">
                <a:latin typeface="Cambria" panose="02040503050406030204" pitchFamily="18" charset="0"/>
                <a:ea typeface="ＭＳ Ｐゴシック" panose="020B0600070205080204" pitchFamily="34" charset="-128"/>
              </a:rPr>
              <a:t>C. Conditions affecting diffusion of </a:t>
            </a:r>
            <a:r>
              <a:rPr lang="en-US" sz="3600" dirty="0" smtClean="0">
                <a:latin typeface="Cambria" panose="02040503050406030204" pitchFamily="18" charset="0"/>
                <a:ea typeface="ＭＳ Ｐゴシック" panose="020B0600070205080204" pitchFamily="34" charset="-128"/>
              </a:rPr>
              <a:t>O</a:t>
            </a:r>
            <a:r>
              <a:rPr lang="en-US" sz="2400" dirty="0" smtClean="0">
                <a:latin typeface="Cambria" panose="02040503050406030204" pitchFamily="18" charset="0"/>
                <a:ea typeface="ＭＳ Ｐゴシック" panose="020B0600070205080204" pitchFamily="34" charset="-128"/>
              </a:rPr>
              <a:t>2</a:t>
            </a:r>
            <a:r>
              <a:rPr lang="en-US" sz="3600" dirty="0" smtClean="0">
                <a:latin typeface="Cambria" panose="02040503050406030204" pitchFamily="18" charset="0"/>
                <a:ea typeface="ＭＳ Ｐゴシック" panose="020B0600070205080204" pitchFamily="34" charset="-128"/>
              </a:rPr>
              <a:t> and </a:t>
            </a:r>
            <a:r>
              <a:rPr lang="en-US" sz="3600" dirty="0">
                <a:latin typeface="Cambria" panose="02040503050406030204" pitchFamily="18" charset="0"/>
                <a:ea typeface="ＭＳ Ｐゴシック" panose="020B0600070205080204" pitchFamily="34" charset="-128"/>
              </a:rPr>
              <a:t>CO</a:t>
            </a:r>
            <a:r>
              <a:rPr lang="en-US" sz="2400" dirty="0">
                <a:latin typeface="Cambria" panose="02040503050406030204" pitchFamily="18" charset="0"/>
                <a:ea typeface="ＭＳ Ｐゴシック" panose="020B0600070205080204" pitchFamily="34" charset="-128"/>
              </a:rPr>
              <a:t>2</a:t>
            </a:r>
            <a:r>
              <a:rPr lang="en-US" sz="3600" dirty="0">
                <a:latin typeface="Cambria" panose="02040503050406030204" pitchFamily="18" charset="0"/>
                <a:ea typeface="ＭＳ Ｐゴシック" panose="020B0600070205080204" pitchFamily="34" charset="-128"/>
              </a:rPr>
              <a:t> between alveoli </a:t>
            </a:r>
            <a:r>
              <a:rPr lang="en-US" sz="3600" dirty="0" smtClean="0">
                <a:latin typeface="Cambria" panose="02040503050406030204" pitchFamily="18" charset="0"/>
                <a:ea typeface="ＭＳ Ｐゴシック" panose="020B0600070205080204" pitchFamily="34" charset="-128"/>
              </a:rPr>
              <a:t>and pulmonary </a:t>
            </a:r>
            <a:r>
              <a:rPr lang="en-US" sz="3600" dirty="0">
                <a:latin typeface="Cambria" panose="02040503050406030204" pitchFamily="18" charset="0"/>
                <a:ea typeface="ＭＳ Ｐゴシック" panose="020B0600070205080204" pitchFamily="34" charset="-128"/>
              </a:rPr>
              <a:t>capillaries: e.g., pulmonary edema, atelectasis, and anemia.</a:t>
            </a:r>
          </a:p>
          <a:p>
            <a:pPr marL="114300" indent="0" algn="l" rtl="0">
              <a:buNone/>
            </a:pPr>
            <a:r>
              <a:rPr lang="en-US" sz="3600" dirty="0" smtClean="0">
                <a:latin typeface="Cambria" panose="02040503050406030204" pitchFamily="18" charset="0"/>
                <a:ea typeface="ＭＳ Ｐゴシック" panose="020B0600070205080204" pitchFamily="34" charset="-128"/>
              </a:rPr>
              <a:t> </a:t>
            </a:r>
          </a:p>
        </p:txBody>
      </p:sp>
    </p:spTree>
    <p:extLst>
      <p:ext uri="{BB962C8B-B14F-4D97-AF65-F5344CB8AC3E}">
        <p14:creationId xmlns:p14="http://schemas.microsoft.com/office/powerpoint/2010/main" val="3790919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Lecture outline</a:t>
            </a:r>
            <a:endParaRPr lang="ar-IQ" b="1" dirty="0">
              <a:solidFill>
                <a:srgbClr val="FF0000"/>
              </a:solidFill>
            </a:endParaRPr>
          </a:p>
        </p:txBody>
      </p:sp>
      <p:sp>
        <p:nvSpPr>
          <p:cNvPr id="3" name="Content Placeholder 2"/>
          <p:cNvSpPr>
            <a:spLocks noGrp="1"/>
          </p:cNvSpPr>
          <p:nvPr>
            <p:ph idx="1"/>
          </p:nvPr>
        </p:nvSpPr>
        <p:spPr/>
        <p:txBody>
          <a:bodyPr>
            <a:normAutofit/>
          </a:bodyPr>
          <a:lstStyle/>
          <a:p>
            <a:pPr algn="l" rtl="0">
              <a:buFont typeface="Wingdings" panose="05000000000000000000" pitchFamily="2" charset="2"/>
              <a:buChar char="q"/>
            </a:pPr>
            <a:r>
              <a:rPr lang="en-US" sz="3200" dirty="0" smtClean="0">
                <a:latin typeface="Times New Roman" panose="02020603050405020304" pitchFamily="18" charset="0"/>
              </a:rPr>
              <a:t> </a:t>
            </a:r>
            <a:r>
              <a:rPr lang="en-US" sz="2800" dirty="0"/>
              <a:t>Overview of anatomical and physiological of breathing </a:t>
            </a:r>
            <a:endParaRPr lang="en-US" sz="2800" dirty="0" smtClean="0"/>
          </a:p>
          <a:p>
            <a:pPr algn="l" rtl="0">
              <a:buFont typeface="Wingdings" panose="05000000000000000000" pitchFamily="2" charset="2"/>
              <a:buChar char="q"/>
            </a:pPr>
            <a:r>
              <a:rPr lang="en-US" sz="2800" dirty="0" smtClean="0"/>
              <a:t> Assessing </a:t>
            </a:r>
            <a:r>
              <a:rPr lang="en-US" sz="2800" dirty="0"/>
              <a:t>oxygenation </a:t>
            </a:r>
            <a:endParaRPr lang="en-US" sz="2800" dirty="0" smtClean="0"/>
          </a:p>
          <a:p>
            <a:pPr algn="l" rtl="0">
              <a:buFont typeface="Wingdings" panose="05000000000000000000" pitchFamily="2" charset="2"/>
              <a:buChar char="q"/>
            </a:pPr>
            <a:r>
              <a:rPr lang="en-US" sz="2800" dirty="0" smtClean="0"/>
              <a:t>Oxygen </a:t>
            </a:r>
            <a:r>
              <a:rPr lang="en-US" sz="2800" dirty="0"/>
              <a:t>therapy</a:t>
            </a:r>
          </a:p>
          <a:p>
            <a:pPr algn="l" rtl="0">
              <a:buFont typeface="Wingdings" panose="05000000000000000000" pitchFamily="2" charset="2"/>
              <a:buChar char="q"/>
            </a:pPr>
            <a:r>
              <a:rPr lang="en-US" sz="2800" dirty="0"/>
              <a:t>Alteration in respiratory function</a:t>
            </a:r>
            <a:endParaRPr lang="ar-IQ" sz="28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A0021-A31D-4EAF-ACC3-76B0558D70C5}" type="slidenum">
              <a:rPr lang="en-US" smtClean="0"/>
              <a:t>2</a:t>
            </a:fld>
            <a:endParaRPr lang="en-US"/>
          </a:p>
        </p:txBody>
      </p:sp>
    </p:spTree>
    <p:extLst>
      <p:ext uri="{BB962C8B-B14F-4D97-AF65-F5344CB8AC3E}">
        <p14:creationId xmlns:p14="http://schemas.microsoft.com/office/powerpoint/2010/main" val="1146993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24092" y="0"/>
            <a:ext cx="10485376" cy="856527"/>
          </a:xfrm>
        </p:spPr>
        <p:style>
          <a:lnRef idx="2">
            <a:schemeClr val="accent2"/>
          </a:lnRef>
          <a:fillRef idx="1">
            <a:schemeClr val="lt1"/>
          </a:fillRef>
          <a:effectRef idx="0">
            <a:schemeClr val="accent2"/>
          </a:effectRef>
          <a:fontRef idx="minor">
            <a:schemeClr val="dk1"/>
          </a:fontRef>
        </p:style>
        <p:txBody>
          <a:bodyPr/>
          <a:lstStyle/>
          <a:p>
            <a:pPr algn="ctr"/>
            <a:r>
              <a:rPr lang="en-US" sz="3600" b="1" dirty="0" smtClean="0">
                <a:solidFill>
                  <a:srgbClr val="FF0000"/>
                </a:solidFill>
              </a:rPr>
              <a:t> </a:t>
            </a:r>
            <a:br>
              <a:rPr lang="en-US" sz="3600" b="1" dirty="0" smtClean="0">
                <a:solidFill>
                  <a:srgbClr val="FF0000"/>
                </a:solidFill>
              </a:rPr>
            </a:br>
            <a:r>
              <a:rPr lang="en-US" sz="3600" b="1" dirty="0" smtClean="0">
                <a:solidFill>
                  <a:srgbClr val="FF0000"/>
                </a:solidFill>
                <a:latin typeface="Cambria" panose="02040503050406030204" pitchFamily="18" charset="0"/>
                <a:ea typeface="ＭＳ Ｐゴシック" panose="020B0600070205080204" pitchFamily="34" charset="-128"/>
              </a:rPr>
              <a:t>Alternation </a:t>
            </a:r>
            <a:r>
              <a:rPr lang="en-US" sz="3600" b="1" dirty="0">
                <a:solidFill>
                  <a:srgbClr val="FF0000"/>
                </a:solidFill>
                <a:latin typeface="Cambria" panose="02040503050406030204" pitchFamily="18" charset="0"/>
                <a:ea typeface="ＭＳ Ｐゴシック" panose="020B0600070205080204" pitchFamily="34" charset="-128"/>
              </a:rPr>
              <a:t>in respiratory function</a:t>
            </a:r>
            <a:r>
              <a:rPr lang="en-US" sz="3600" b="1" dirty="0" smtClean="0">
                <a:solidFill>
                  <a:srgbClr val="FF0000"/>
                </a:solidFill>
                <a:latin typeface="Cambria" panose="02040503050406030204" pitchFamily="18" charset="0"/>
                <a:ea typeface="ＭＳ Ｐゴシック" panose="020B0600070205080204" pitchFamily="34" charset="-128"/>
              </a:rPr>
              <a:t>:</a:t>
            </a:r>
            <a:br>
              <a:rPr lang="en-US" sz="3600" b="1" dirty="0" smtClean="0">
                <a:solidFill>
                  <a:srgbClr val="FF0000"/>
                </a:solidFill>
                <a:latin typeface="Cambria" panose="02040503050406030204" pitchFamily="18" charset="0"/>
                <a:ea typeface="ＭＳ Ｐゴシック" panose="020B0600070205080204" pitchFamily="34" charset="-128"/>
              </a:rPr>
            </a:br>
            <a:endParaRPr lang="en-US" sz="3600" b="1" dirty="0" smtClean="0">
              <a:solidFill>
                <a:srgbClr val="FF0000"/>
              </a:solidFill>
              <a:latin typeface="Comic Sans MS" panose="030F0702030302020204" pitchFamily="66" charset="0"/>
              <a:ea typeface="ＭＳ Ｐゴシック" panose="020B0600070205080204" pitchFamily="34" charset="-128"/>
            </a:endParaRPr>
          </a:p>
        </p:txBody>
      </p:sp>
      <p:sp>
        <p:nvSpPr>
          <p:cNvPr id="5123" name="Content Placeholder 2"/>
          <p:cNvSpPr>
            <a:spLocks noGrp="1"/>
          </p:cNvSpPr>
          <p:nvPr>
            <p:ph idx="4294967295"/>
          </p:nvPr>
        </p:nvSpPr>
        <p:spPr>
          <a:xfrm>
            <a:off x="132466" y="1099595"/>
            <a:ext cx="11053822" cy="4389962"/>
          </a:xfrm>
        </p:spPr>
        <p:txBody>
          <a:bodyPr>
            <a:noAutofit/>
          </a:bodyPr>
          <a:lstStyle/>
          <a:p>
            <a:pPr marL="114300" indent="0" algn="l" rtl="0">
              <a:buNone/>
            </a:pPr>
            <a:r>
              <a:rPr lang="en-US" sz="3600" dirty="0">
                <a:latin typeface="Cambria" panose="02040503050406030204" pitchFamily="18" charset="0"/>
                <a:ea typeface="ＭＳ Ｐゴシック" panose="020B0600070205080204" pitchFamily="34" charset="-128"/>
              </a:rPr>
              <a:t> </a:t>
            </a:r>
            <a:r>
              <a:rPr lang="en-US" sz="3600" dirty="0" smtClean="0">
                <a:latin typeface="Cambria" panose="02040503050406030204" pitchFamily="18" charset="0"/>
                <a:ea typeface="ＭＳ Ｐゴシック" panose="020B0600070205080204" pitchFamily="34" charset="-128"/>
              </a:rPr>
              <a:t>D</a:t>
            </a:r>
            <a:r>
              <a:rPr lang="en-US" sz="3600" dirty="0">
                <a:latin typeface="Cambria" panose="02040503050406030204" pitchFamily="18" charset="0"/>
                <a:ea typeface="ＭＳ Ｐゴシック" panose="020B0600070205080204" pitchFamily="34" charset="-128"/>
              </a:rPr>
              <a:t>. Conditions affecting the transport of oxygen and carbon dioxide via the</a:t>
            </a:r>
          </a:p>
          <a:p>
            <a:pPr marL="114300" indent="0" algn="l" rtl="0">
              <a:buNone/>
            </a:pPr>
            <a:r>
              <a:rPr lang="en-US" sz="3600" dirty="0">
                <a:latin typeface="Cambria" panose="02040503050406030204" pitchFamily="18" charset="0"/>
                <a:ea typeface="ＭＳ Ｐゴシック" panose="020B0600070205080204" pitchFamily="34" charset="-128"/>
              </a:rPr>
              <a:t>blood to and from the tissue cells: Conditions that decrease cardiac output</a:t>
            </a:r>
          </a:p>
          <a:p>
            <a:pPr marL="114300" indent="0" algn="l" rtl="0">
              <a:buNone/>
            </a:pPr>
            <a:r>
              <a:rPr lang="en-US" sz="3600" dirty="0">
                <a:latin typeface="Cambria" panose="02040503050406030204" pitchFamily="18" charset="0"/>
                <a:ea typeface="ＭＳ Ｐゴシック" panose="020B0600070205080204" pitchFamily="34" charset="-128"/>
              </a:rPr>
              <a:t>such as heart failure or hypovolemia, affect tissue oxygenation, and the</a:t>
            </a:r>
          </a:p>
          <a:p>
            <a:pPr marL="114300" indent="0" algn="l" rtl="0">
              <a:buNone/>
            </a:pPr>
            <a:r>
              <a:rPr lang="en-US" sz="3600" dirty="0">
                <a:latin typeface="Cambria" panose="02040503050406030204" pitchFamily="18" charset="0"/>
                <a:ea typeface="ＭＳ Ｐゴシック" panose="020B0600070205080204" pitchFamily="34" charset="-128"/>
              </a:rPr>
              <a:t>body's ability to compensate for hypoxemia.</a:t>
            </a:r>
            <a:endParaRPr lang="en-US" sz="3600" dirty="0" smtClean="0">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177599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50471" y="1516284"/>
            <a:ext cx="1066992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b="1" dirty="0">
                <a:latin typeface="Comic Sans MS" panose="030F0702030302020204" pitchFamily="66" charset="0"/>
                <a:ea typeface="ＭＳ Ｐゴシック" panose="020B0600070205080204" pitchFamily="34" charset="-128"/>
              </a:rPr>
              <a:t>Impaired Oxygenation:</a:t>
            </a:r>
          </a:p>
          <a:p>
            <a:pPr eaLnBrk="1" hangingPunct="1"/>
            <a:r>
              <a:rPr lang="en-US" sz="3600" dirty="0">
                <a:latin typeface="Comic Sans MS" panose="030F0702030302020204" pitchFamily="66" charset="0"/>
                <a:ea typeface="ＭＳ Ｐゴシック" panose="020B0600070205080204" pitchFamily="34" charset="-128"/>
              </a:rPr>
              <a:t> </a:t>
            </a:r>
          </a:p>
          <a:p>
            <a:pPr lvl="1" eaLnBrk="1" hangingPunct="1">
              <a:buFont typeface="Wingdings" panose="05000000000000000000" pitchFamily="2" charset="2"/>
              <a:buChar char="ü"/>
            </a:pPr>
            <a:r>
              <a:rPr lang="en-US" sz="3600" dirty="0">
                <a:latin typeface="Comic Sans MS" panose="030F0702030302020204" pitchFamily="66" charset="0"/>
                <a:ea typeface="ＭＳ Ｐゴシック" panose="020B0600070205080204" pitchFamily="34" charset="-128"/>
              </a:rPr>
              <a:t>Can be life-threatening</a:t>
            </a:r>
          </a:p>
          <a:p>
            <a:pPr lvl="1" eaLnBrk="1" hangingPunct="1">
              <a:buFont typeface="Wingdings" panose="05000000000000000000" pitchFamily="2" charset="2"/>
              <a:buChar char="ü"/>
            </a:pPr>
            <a:r>
              <a:rPr lang="en-US" sz="3600" dirty="0">
                <a:latin typeface="Comic Sans MS" panose="030F0702030302020204" pitchFamily="66" charset="0"/>
                <a:ea typeface="ＭＳ Ｐゴシック" panose="020B0600070205080204" pitchFamily="34" charset="-128"/>
              </a:rPr>
              <a:t>Mild to severe</a:t>
            </a:r>
          </a:p>
          <a:p>
            <a:pPr lvl="1" eaLnBrk="1" hangingPunct="1">
              <a:buFont typeface="Wingdings" panose="05000000000000000000" pitchFamily="2" charset="2"/>
              <a:buChar char="ü"/>
            </a:pPr>
            <a:r>
              <a:rPr lang="en-US" sz="3600" dirty="0">
                <a:latin typeface="Comic Sans MS" panose="030F0702030302020204" pitchFamily="66" charset="0"/>
                <a:ea typeface="ＭＳ Ｐゴシック" panose="020B0600070205080204" pitchFamily="34" charset="-128"/>
              </a:rPr>
              <a:t>Diseases, injuries</a:t>
            </a:r>
          </a:p>
          <a:p>
            <a:pPr lvl="1" eaLnBrk="1" hangingPunct="1">
              <a:buFont typeface="Wingdings" panose="05000000000000000000" pitchFamily="2" charset="2"/>
              <a:buChar char="ü"/>
            </a:pPr>
            <a:r>
              <a:rPr lang="en-US" sz="3600" dirty="0">
                <a:latin typeface="Comic Sans MS" panose="030F0702030302020204" pitchFamily="66" charset="0"/>
                <a:ea typeface="ＭＳ Ｐゴシック" panose="020B0600070205080204" pitchFamily="34" charset="-128"/>
              </a:rPr>
              <a:t>Frightening, frustrating  </a:t>
            </a:r>
          </a:p>
        </p:txBody>
      </p:sp>
    </p:spTree>
    <p:extLst>
      <p:ext uri="{BB962C8B-B14F-4D97-AF65-F5344CB8AC3E}">
        <p14:creationId xmlns:p14="http://schemas.microsoft.com/office/powerpoint/2010/main" val="984727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1400537" y="370388"/>
            <a:ext cx="8250820" cy="590309"/>
          </a:xfrm>
        </p:spPr>
        <p:txBody>
          <a:bodyPr/>
          <a:lstStyle/>
          <a:p>
            <a:pPr algn="ctr"/>
            <a:r>
              <a:rPr lang="en-US" sz="4800" b="1" dirty="0">
                <a:latin typeface="Comic Sans MS" panose="030F0702030302020204" pitchFamily="66" charset="0"/>
              </a:rPr>
              <a:t>Assessment:</a:t>
            </a:r>
          </a:p>
        </p:txBody>
      </p:sp>
      <p:sp>
        <p:nvSpPr>
          <p:cNvPr id="16387" name="Subtitle 2"/>
          <p:cNvSpPr>
            <a:spLocks noGrp="1"/>
          </p:cNvSpPr>
          <p:nvPr>
            <p:ph type="subTitle" idx="1"/>
          </p:nvPr>
        </p:nvSpPr>
        <p:spPr>
          <a:xfrm>
            <a:off x="474563" y="1365813"/>
            <a:ext cx="10278318" cy="2291787"/>
          </a:xfrm>
        </p:spPr>
        <p:txBody>
          <a:bodyPr>
            <a:noAutofit/>
          </a:bodyPr>
          <a:lstStyle/>
          <a:p>
            <a:r>
              <a:rPr lang="en-US" sz="4000">
                <a:solidFill>
                  <a:schemeClr val="tx1"/>
                </a:solidFill>
                <a:latin typeface="Comic Sans MS" panose="030F0702030302020204" pitchFamily="66" charset="0"/>
              </a:rPr>
              <a:t>What do you see?</a:t>
            </a:r>
          </a:p>
          <a:p>
            <a:endParaRPr lang="en-US" sz="3200">
              <a:solidFill>
                <a:schemeClr val="tx1"/>
              </a:solidFill>
              <a:latin typeface="Comic Sans MS" panose="030F0702030302020204" pitchFamily="66" charset="0"/>
            </a:endParaRPr>
          </a:p>
          <a:p>
            <a:r>
              <a:rPr lang="en-US" sz="3200">
                <a:solidFill>
                  <a:schemeClr val="tx1"/>
                </a:solidFill>
                <a:latin typeface="Comic Sans MS" panose="030F0702030302020204" pitchFamily="66" charset="0"/>
              </a:rPr>
              <a:t>(Examples include restlessness, anxiety, gasping, cyanosis, shortness of breath, increased respiratory rate?)</a:t>
            </a:r>
          </a:p>
        </p:txBody>
      </p:sp>
    </p:spTree>
    <p:extLst>
      <p:ext uri="{BB962C8B-B14F-4D97-AF65-F5344CB8AC3E}">
        <p14:creationId xmlns:p14="http://schemas.microsoft.com/office/powerpoint/2010/main" val="1859667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reidj\My Documents\My Pictures\NRS102\5691-Red-Faced-Business-Man-Grabbing-His-Neck-While-Choking-Clipart-Illust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411289"/>
            <a:ext cx="40386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041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25033" y="1643604"/>
            <a:ext cx="9965801" cy="2570303"/>
          </a:xfrm>
        </p:spPr>
        <p:txBody>
          <a:bodyPr/>
          <a:lstStyle/>
          <a:p>
            <a:pPr algn="ctr"/>
            <a:r>
              <a:rPr lang="en-US" b="1" dirty="0" smtClean="0">
                <a:latin typeface="Comic Sans MS" panose="030F0702030302020204" pitchFamily="66" charset="0"/>
              </a:rPr>
              <a:t>Assessment: </a:t>
            </a:r>
            <a:r>
              <a:rPr lang="en-US" dirty="0" smtClean="0">
                <a:latin typeface="Comic Sans MS" panose="030F0702030302020204" pitchFamily="66" charset="0"/>
              </a:rPr>
              <a:t/>
            </a:r>
            <a:br>
              <a:rPr lang="en-US" dirty="0" smtClean="0">
                <a:latin typeface="Comic Sans MS" panose="030F0702030302020204" pitchFamily="66" charset="0"/>
              </a:rPr>
            </a:br>
            <a:r>
              <a:rPr lang="en-US" dirty="0" smtClean="0">
                <a:latin typeface="Comic Sans MS" panose="030F0702030302020204" pitchFamily="66" charset="0"/>
              </a:rPr>
              <a:t/>
            </a:r>
            <a:br>
              <a:rPr lang="en-US" dirty="0" smtClean="0">
                <a:latin typeface="Comic Sans MS" panose="030F0702030302020204" pitchFamily="66" charset="0"/>
              </a:rPr>
            </a:br>
            <a:r>
              <a:rPr lang="en-US" dirty="0" smtClean="0">
                <a:latin typeface="Comic Sans MS" panose="030F0702030302020204" pitchFamily="66" charset="0"/>
              </a:rPr>
              <a:t>What do you hear? </a:t>
            </a:r>
            <a:br>
              <a:rPr lang="en-US" dirty="0" smtClean="0">
                <a:latin typeface="Comic Sans MS" panose="030F0702030302020204" pitchFamily="66" charset="0"/>
              </a:rPr>
            </a:br>
            <a:endParaRPr lang="en-US" dirty="0" smtClean="0">
              <a:latin typeface="Comic Sans MS" panose="030F0702030302020204" pitchFamily="66" charset="0"/>
            </a:endParaRPr>
          </a:p>
        </p:txBody>
      </p:sp>
      <p:sp>
        <p:nvSpPr>
          <p:cNvPr id="3" name="Subtitle 2"/>
          <p:cNvSpPr>
            <a:spLocks noGrp="1"/>
          </p:cNvSpPr>
          <p:nvPr>
            <p:ph type="subTitle" idx="1"/>
          </p:nvPr>
        </p:nvSpPr>
        <p:spPr>
          <a:xfrm>
            <a:off x="2316866" y="3679785"/>
            <a:ext cx="6400800" cy="2514600"/>
          </a:xfrm>
        </p:spPr>
        <p:txBody>
          <a:bodyPr/>
          <a:lstStyle/>
          <a:p>
            <a:pPr>
              <a:buFont typeface="Arial" charset="0"/>
              <a:buNone/>
              <a:defRPr/>
            </a:pPr>
            <a:r>
              <a:rPr lang="en-US" dirty="0" smtClean="0">
                <a:solidFill>
                  <a:schemeClr val="tx1"/>
                </a:solidFill>
              </a:rPr>
              <a:t>(</a:t>
            </a:r>
            <a:r>
              <a:rPr lang="en-US" dirty="0" smtClean="0">
                <a:solidFill>
                  <a:schemeClr val="tx1"/>
                </a:solidFill>
                <a:latin typeface="Comic Sans MS" pitchFamily="66" charset="0"/>
              </a:rPr>
              <a:t>With your ears and/or with your stethoscope…)</a:t>
            </a:r>
            <a:endParaRPr lang="en-US" dirty="0" smtClean="0"/>
          </a:p>
          <a:p>
            <a:pPr>
              <a:buFont typeface="Arial" charset="0"/>
              <a:buNone/>
              <a:defRPr/>
            </a:pPr>
            <a:endParaRPr lang="en-US" dirty="0"/>
          </a:p>
        </p:txBody>
      </p:sp>
    </p:spTree>
    <p:extLst>
      <p:ext uri="{BB962C8B-B14F-4D97-AF65-F5344CB8AC3E}">
        <p14:creationId xmlns:p14="http://schemas.microsoft.com/office/powerpoint/2010/main" val="561687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90309" y="2569580"/>
            <a:ext cx="9620491" cy="2916820"/>
          </a:xfrm>
        </p:spPr>
        <p:txBody>
          <a:bodyPr/>
          <a:lstStyle/>
          <a:p>
            <a:r>
              <a:rPr lang="en-US" sz="4000" dirty="0">
                <a:latin typeface="Comic Sans MS" panose="030F0702030302020204" pitchFamily="66" charset="0"/>
              </a:rPr>
              <a:t/>
            </a:r>
            <a:br>
              <a:rPr lang="en-US" sz="4000" dirty="0">
                <a:latin typeface="Comic Sans MS" panose="030F0702030302020204" pitchFamily="66" charset="0"/>
              </a:rPr>
            </a:br>
            <a:r>
              <a:rPr lang="en-US" sz="4000" dirty="0">
                <a:latin typeface="Comic Sans MS" panose="030F0702030302020204" pitchFamily="66" charset="0"/>
              </a:rPr>
              <a:t/>
            </a:r>
            <a:br>
              <a:rPr lang="en-US" sz="4000" dirty="0">
                <a:latin typeface="Comic Sans MS" panose="030F0702030302020204" pitchFamily="66" charset="0"/>
              </a:rPr>
            </a:br>
            <a:r>
              <a:rPr lang="en-US" sz="4000" dirty="0">
                <a:latin typeface="Comic Sans MS" panose="030F0702030302020204" pitchFamily="66" charset="0"/>
              </a:rPr>
              <a:t>Normal breath sounds are the inspiratory and expiratory sounds heard through the chest wall of a healthy individual.</a:t>
            </a:r>
            <a:r>
              <a:rPr lang="en-US" dirty="0" smtClean="0"/>
              <a:t/>
            </a:r>
            <a:br>
              <a:rPr lang="en-US" dirty="0" smtClean="0"/>
            </a:br>
            <a:endParaRPr lang="en-US" dirty="0" smtClean="0"/>
          </a:p>
        </p:txBody>
      </p:sp>
      <p:pic>
        <p:nvPicPr>
          <p:cNvPr id="19459" name="Picture 3" descr="C:\Users\kimberlee\AppData\Local\Microsoft\Windows\Temporary Internet Files\Content.IE5\F5VG9ISY\MC90028710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1" y="304800"/>
            <a:ext cx="18256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220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97711" y="274637"/>
            <a:ext cx="10880203" cy="4378385"/>
          </a:xfrm>
        </p:spPr>
        <p:txBody>
          <a:bodyPr/>
          <a:lstStyle/>
          <a:p>
            <a:r>
              <a:rPr lang="en-US" dirty="0" smtClean="0">
                <a:latin typeface="Comic Sans MS" panose="030F0702030302020204" pitchFamily="66" charset="0"/>
              </a:rPr>
              <a:t/>
            </a:r>
            <a:br>
              <a:rPr lang="en-US" dirty="0" smtClean="0">
                <a:latin typeface="Comic Sans MS" panose="030F0702030302020204" pitchFamily="66" charset="0"/>
              </a:rPr>
            </a:br>
            <a:r>
              <a:rPr lang="en-US" dirty="0" smtClean="0">
                <a:latin typeface="Comic Sans MS" panose="030F0702030302020204" pitchFamily="66" charset="0"/>
              </a:rPr>
              <a:t>Do you hear coughing, wheezing, gasping, or any other sounds during breathing?</a:t>
            </a:r>
          </a:p>
        </p:txBody>
      </p:sp>
      <p:pic>
        <p:nvPicPr>
          <p:cNvPr id="20483" name="Picture 3" descr="C:\Users\kimberlee\AppData\Local\Microsoft\Windows\Temporary Internet Files\Content.IE5\3QBRVBQ2\MC90005516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1" y="3962401"/>
            <a:ext cx="129381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C:\Users\kimberlee\AppData\Local\Microsoft\Windows\Temporary Internet Files\Content.IE5\9HMAU08Z\MC9004135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343401"/>
            <a:ext cx="2173288"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032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2590800"/>
            <a:ext cx="8229600" cy="2590800"/>
          </a:xfrm>
        </p:spPr>
        <p:txBody>
          <a:bodyPr/>
          <a:lstStyle/>
          <a:p>
            <a:pPr algn="l"/>
            <a:r>
              <a:rPr lang="en-US" smtClean="0">
                <a:latin typeface="Comic Sans MS" panose="030F0702030302020204" pitchFamily="66" charset="0"/>
              </a:rPr>
              <a:t/>
            </a:r>
            <a:br>
              <a:rPr lang="en-US" smtClean="0">
                <a:latin typeface="Comic Sans MS" panose="030F0702030302020204" pitchFamily="66" charset="0"/>
              </a:rPr>
            </a:br>
            <a:r>
              <a:rPr lang="en-US" smtClean="0">
                <a:latin typeface="Comic Sans MS" panose="030F0702030302020204" pitchFamily="66" charset="0"/>
              </a:rPr>
              <a:t>Q. Ventilation is also known as</a:t>
            </a:r>
            <a:br>
              <a:rPr lang="en-US" smtClean="0">
                <a:latin typeface="Comic Sans MS" panose="030F0702030302020204" pitchFamily="66" charset="0"/>
              </a:rPr>
            </a:br>
            <a:r>
              <a:rPr lang="en-US" smtClean="0">
                <a:latin typeface="Comic Sans MS" panose="030F0702030302020204" pitchFamily="66" charset="0"/>
              </a:rPr>
              <a:t>     _______?</a:t>
            </a:r>
            <a:br>
              <a:rPr lang="en-US" smtClean="0">
                <a:latin typeface="Comic Sans MS" panose="030F0702030302020204" pitchFamily="66" charset="0"/>
              </a:rPr>
            </a:br>
            <a:r>
              <a:rPr lang="en-US" smtClean="0">
                <a:latin typeface="Comic Sans MS" panose="030F0702030302020204" pitchFamily="66" charset="0"/>
              </a:rPr>
              <a:t/>
            </a:r>
            <a:br>
              <a:rPr lang="en-US" smtClean="0">
                <a:latin typeface="Comic Sans MS" panose="030F0702030302020204" pitchFamily="66" charset="0"/>
              </a:rPr>
            </a:br>
            <a:r>
              <a:rPr lang="en-US" smtClean="0">
                <a:latin typeface="Comic Sans MS" panose="030F0702030302020204" pitchFamily="66" charset="0"/>
              </a:rPr>
              <a:t>a. Wheezing</a:t>
            </a:r>
            <a:br>
              <a:rPr lang="en-US" smtClean="0">
                <a:latin typeface="Comic Sans MS" panose="030F0702030302020204" pitchFamily="66" charset="0"/>
              </a:rPr>
            </a:br>
            <a:r>
              <a:rPr lang="en-US" smtClean="0">
                <a:latin typeface="Comic Sans MS" panose="030F0702030302020204" pitchFamily="66" charset="0"/>
              </a:rPr>
              <a:t>b. Pneumonia</a:t>
            </a:r>
            <a:br>
              <a:rPr lang="en-US" smtClean="0">
                <a:latin typeface="Comic Sans MS" panose="030F0702030302020204" pitchFamily="66" charset="0"/>
              </a:rPr>
            </a:br>
            <a:r>
              <a:rPr lang="en-US" smtClean="0">
                <a:latin typeface="Comic Sans MS" panose="030F0702030302020204" pitchFamily="66" charset="0"/>
              </a:rPr>
              <a:t>c. Breathing</a:t>
            </a:r>
            <a:br>
              <a:rPr lang="en-US" smtClean="0">
                <a:latin typeface="Comic Sans MS" panose="030F0702030302020204" pitchFamily="66" charset="0"/>
              </a:rPr>
            </a:br>
            <a:r>
              <a:rPr lang="en-US" smtClean="0">
                <a:latin typeface="Comic Sans MS" panose="030F0702030302020204" pitchFamily="66" charset="0"/>
              </a:rPr>
              <a:t>d. Lung Abscess </a:t>
            </a:r>
            <a:br>
              <a:rPr lang="en-US" smtClean="0">
                <a:latin typeface="Comic Sans MS" panose="030F0702030302020204" pitchFamily="66" charset="0"/>
              </a:rPr>
            </a:br>
            <a:r>
              <a:rPr lang="en-US" smtClean="0">
                <a:latin typeface="Comic Sans MS" panose="030F0702030302020204" pitchFamily="66" charset="0"/>
              </a:rPr>
              <a:t/>
            </a:r>
            <a:br>
              <a:rPr lang="en-US" smtClean="0">
                <a:latin typeface="Comic Sans MS" panose="030F0702030302020204" pitchFamily="66" charset="0"/>
              </a:rPr>
            </a:br>
            <a:r>
              <a:rPr lang="en-US" smtClean="0">
                <a:latin typeface="Comic Sans MS" panose="030F0702030302020204" pitchFamily="66" charset="0"/>
              </a:rPr>
              <a:t/>
            </a:r>
            <a:br>
              <a:rPr lang="en-US" smtClean="0">
                <a:latin typeface="Comic Sans MS" panose="030F0702030302020204" pitchFamily="66" charset="0"/>
              </a:rPr>
            </a:br>
            <a:endParaRPr lang="en-US" smtClean="0">
              <a:latin typeface="Comic Sans MS" panose="030F0702030302020204" pitchFamily="66" charset="0"/>
            </a:endParaRPr>
          </a:p>
        </p:txBody>
      </p:sp>
    </p:spTree>
    <p:extLst>
      <p:ext uri="{BB962C8B-B14F-4D97-AF65-F5344CB8AC3E}">
        <p14:creationId xmlns:p14="http://schemas.microsoft.com/office/powerpoint/2010/main" val="2357499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1981200" y="274638"/>
            <a:ext cx="8229600" cy="2087562"/>
          </a:xfrm>
        </p:spPr>
        <p:txBody>
          <a:bodyPr/>
          <a:lstStyle/>
          <a:p>
            <a:r>
              <a:rPr lang="en-US" smtClean="0">
                <a:latin typeface="Comic Sans MS" panose="030F0702030302020204" pitchFamily="66" charset="0"/>
              </a:rPr>
              <a:t>c. Breathing</a:t>
            </a:r>
          </a:p>
        </p:txBody>
      </p:sp>
      <p:pic>
        <p:nvPicPr>
          <p:cNvPr id="22531" name="Picture 4" descr="C:\Users\kimberlee\AppData\Local\Microsoft\Windows\Temporary Internet Files\Content.IE5\SOXQVA55\MC9004326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514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342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31493" y="274638"/>
            <a:ext cx="11157995" cy="3012572"/>
          </a:xfrm>
        </p:spPr>
        <p:txBody>
          <a:bodyPr/>
          <a:lstStyle/>
          <a:p>
            <a:r>
              <a:rPr lang="en-US" dirty="0" smtClean="0">
                <a:latin typeface="Comic Sans MS" panose="030F0702030302020204" pitchFamily="66" charset="0"/>
              </a:rPr>
              <a:t/>
            </a:r>
            <a:br>
              <a:rPr lang="en-US" dirty="0" smtClean="0">
                <a:latin typeface="Comic Sans MS" panose="030F0702030302020204" pitchFamily="66" charset="0"/>
              </a:rPr>
            </a:br>
            <a:r>
              <a:rPr lang="en-US" dirty="0" smtClean="0">
                <a:latin typeface="Comic Sans MS" panose="030F0702030302020204" pitchFamily="66" charset="0"/>
              </a:rPr>
              <a:t>Quality of breathing requires a </a:t>
            </a:r>
            <a:r>
              <a:rPr lang="en-US" b="1" dirty="0" smtClean="0">
                <a:latin typeface="Comic Sans MS" panose="030F0702030302020204" pitchFamily="66" charset="0"/>
              </a:rPr>
              <a:t>patent airway</a:t>
            </a:r>
            <a:r>
              <a:rPr lang="en-US" dirty="0" smtClean="0">
                <a:latin typeface="Comic Sans MS" panose="030F0702030302020204" pitchFamily="66" charset="0"/>
              </a:rPr>
              <a:t>, one that is open and free of obstruction.</a:t>
            </a:r>
          </a:p>
        </p:txBody>
      </p:sp>
      <p:pic>
        <p:nvPicPr>
          <p:cNvPr id="23555" name="Picture 2" descr="C:\Users\kimberlee\AppData\Local\Microsoft\Windows\Temporary Internet Files\Content.IE5\3QBRVBQ2\MP9003999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502" y="3501343"/>
            <a:ext cx="39020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474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637893" y="0"/>
            <a:ext cx="10160000" cy="1143000"/>
          </a:xfrm>
        </p:spPr>
        <p:txBody>
          <a:bodyPr/>
          <a:lstStyle/>
          <a:p>
            <a:r>
              <a:rPr lang="en-US" dirty="0" smtClean="0">
                <a:solidFill>
                  <a:srgbClr val="FF0000"/>
                </a:solidFill>
                <a:latin typeface="Comic Sans MS" panose="030F0702030302020204" pitchFamily="66" charset="0"/>
                <a:ea typeface="ＭＳ Ｐゴシック" panose="020B0600070205080204" pitchFamily="34" charset="-128"/>
              </a:rPr>
              <a:t>Oxygenation</a:t>
            </a:r>
            <a:r>
              <a:rPr lang="en-US" dirty="0" smtClean="0">
                <a:latin typeface="Comic Sans MS" panose="030F0702030302020204" pitchFamily="66" charset="0"/>
                <a:ea typeface="ＭＳ Ｐゴシック" panose="020B0600070205080204" pitchFamily="34" charset="-128"/>
              </a:rPr>
              <a:t> </a:t>
            </a:r>
          </a:p>
        </p:txBody>
      </p:sp>
      <p:sp>
        <p:nvSpPr>
          <p:cNvPr id="5123" name="Content Placeholder 2"/>
          <p:cNvSpPr>
            <a:spLocks noGrp="1"/>
          </p:cNvSpPr>
          <p:nvPr>
            <p:ph idx="4294967295"/>
          </p:nvPr>
        </p:nvSpPr>
        <p:spPr>
          <a:xfrm>
            <a:off x="231493" y="995422"/>
            <a:ext cx="10787605" cy="4957121"/>
          </a:xfrm>
        </p:spPr>
        <p:txBody>
          <a:bodyPr>
            <a:noAutofit/>
          </a:bodyPr>
          <a:lstStyle/>
          <a:p>
            <a:pPr algn="l" rtl="0"/>
            <a:r>
              <a:rPr lang="en-US" sz="3200" dirty="0" smtClean="0">
                <a:latin typeface="Cambria" panose="02040503050406030204" pitchFamily="18" charset="0"/>
                <a:ea typeface="ＭＳ Ｐゴシック" panose="020B0600070205080204" pitchFamily="34" charset="-128"/>
              </a:rPr>
              <a:t> </a:t>
            </a:r>
            <a:r>
              <a:rPr lang="en-US" sz="3200" dirty="0">
                <a:latin typeface="Cambria" panose="02040503050406030204" pitchFamily="18" charset="0"/>
                <a:ea typeface="ＭＳ Ｐゴシック" panose="020B0600070205080204" pitchFamily="34" charset="-128"/>
              </a:rPr>
              <a:t>The delivery of oxygen to the body’s tissues and cells is </a:t>
            </a:r>
            <a:r>
              <a:rPr lang="en-US" sz="3200" dirty="0" smtClean="0">
                <a:latin typeface="Cambria" panose="02040503050406030204" pitchFamily="18" charset="0"/>
                <a:ea typeface="ＭＳ Ｐゴシック" panose="020B0600070205080204" pitchFamily="34" charset="-128"/>
              </a:rPr>
              <a:t>called </a:t>
            </a:r>
            <a:r>
              <a:rPr lang="en-US" sz="3200" dirty="0" smtClean="0">
                <a:solidFill>
                  <a:srgbClr val="FF0000"/>
                </a:solidFill>
                <a:latin typeface="Cambria" panose="02040503050406030204" pitchFamily="18" charset="0"/>
                <a:ea typeface="ＭＳ Ｐゴシック" panose="020B0600070205080204" pitchFamily="34" charset="-128"/>
              </a:rPr>
              <a:t>oxygenation</a:t>
            </a:r>
            <a:r>
              <a:rPr lang="en-US" sz="3200" dirty="0">
                <a:latin typeface="Cambria" panose="02040503050406030204" pitchFamily="18" charset="0"/>
                <a:ea typeface="ＭＳ Ｐゴシック" panose="020B0600070205080204" pitchFamily="34" charset="-128"/>
              </a:rPr>
              <a:t>. </a:t>
            </a:r>
            <a:endParaRPr lang="en-US" sz="3200" dirty="0" smtClean="0">
              <a:latin typeface="Cambria" panose="02040503050406030204" pitchFamily="18" charset="0"/>
              <a:ea typeface="ＭＳ Ｐゴシック" panose="020B0600070205080204" pitchFamily="34" charset="-128"/>
            </a:endParaRPr>
          </a:p>
          <a:p>
            <a:pPr algn="l" rtl="0"/>
            <a:r>
              <a:rPr lang="en-US" sz="3200" dirty="0" smtClean="0">
                <a:solidFill>
                  <a:srgbClr val="FF0000"/>
                </a:solidFill>
                <a:latin typeface="Cambria" panose="02040503050406030204" pitchFamily="18" charset="0"/>
                <a:ea typeface="ＭＳ Ｐゴシック" panose="020B0600070205080204" pitchFamily="34" charset="-128"/>
              </a:rPr>
              <a:t>Respiration</a:t>
            </a:r>
            <a:r>
              <a:rPr lang="en-US" sz="3200" dirty="0" smtClean="0">
                <a:latin typeface="Cambria" panose="02040503050406030204" pitchFamily="18" charset="0"/>
                <a:ea typeface="ＭＳ Ｐゴシック" panose="020B0600070205080204" pitchFamily="34" charset="-128"/>
              </a:rPr>
              <a:t> </a:t>
            </a:r>
            <a:r>
              <a:rPr lang="en-US" sz="3200" dirty="0">
                <a:latin typeface="Cambria" panose="02040503050406030204" pitchFamily="18" charset="0"/>
                <a:ea typeface="ＭＳ Ｐゴシック" panose="020B0600070205080204" pitchFamily="34" charset="-128"/>
              </a:rPr>
              <a:t>is a process of gas exchange, it's necessary to </a:t>
            </a:r>
            <a:r>
              <a:rPr lang="en-US" sz="3200" dirty="0" smtClean="0">
                <a:latin typeface="Cambria" panose="02040503050406030204" pitchFamily="18" charset="0"/>
                <a:ea typeface="ＭＳ Ｐゴシック" panose="020B0600070205080204" pitchFamily="34" charset="-128"/>
              </a:rPr>
              <a:t>supply cells </a:t>
            </a:r>
            <a:r>
              <a:rPr lang="en-US" sz="3200" dirty="0">
                <a:latin typeface="Cambria" panose="02040503050406030204" pitchFamily="18" charset="0"/>
                <a:ea typeface="ＭＳ Ｐゴシック" panose="020B0600070205080204" pitchFamily="34" charset="-128"/>
              </a:rPr>
              <a:t>with </a:t>
            </a:r>
            <a:r>
              <a:rPr lang="en-US" sz="3200" dirty="0" smtClean="0">
                <a:latin typeface="Cambria" panose="02040503050406030204" pitchFamily="18" charset="0"/>
                <a:ea typeface="ＭＳ Ｐゴシック" panose="020B0600070205080204" pitchFamily="34" charset="-128"/>
              </a:rPr>
              <a:t>O2 for </a:t>
            </a:r>
            <a:r>
              <a:rPr lang="en-US" sz="3200" dirty="0">
                <a:latin typeface="Cambria" panose="02040503050406030204" pitchFamily="18" charset="0"/>
                <a:ea typeface="ＭＳ Ｐゴシック" panose="020B0600070205080204" pitchFamily="34" charset="-128"/>
              </a:rPr>
              <a:t>metabolism and to remove CO2. The mechanisms </a:t>
            </a:r>
            <a:r>
              <a:rPr lang="en-US" sz="3200" dirty="0" smtClean="0">
                <a:latin typeface="Cambria" panose="02040503050406030204" pitchFamily="18" charset="0"/>
                <a:ea typeface="ＭＳ Ｐゴシック" panose="020B0600070205080204" pitchFamily="34" charset="-128"/>
              </a:rPr>
              <a:t>of respiration </a:t>
            </a:r>
            <a:r>
              <a:rPr lang="en-US" sz="3200" dirty="0">
                <a:latin typeface="Cambria" panose="02040503050406030204" pitchFamily="18" charset="0"/>
                <a:ea typeface="ＭＳ Ｐゴシック" panose="020B0600070205080204" pitchFamily="34" charset="-128"/>
              </a:rPr>
              <a:t>require an integration of factors </a:t>
            </a:r>
            <a:r>
              <a:rPr lang="en-US" sz="3200" dirty="0" smtClean="0">
                <a:latin typeface="Cambria" panose="02040503050406030204" pitchFamily="18" charset="0"/>
                <a:ea typeface="ＭＳ Ｐゴシック" panose="020B0600070205080204" pitchFamily="34" charset="-128"/>
              </a:rPr>
              <a:t>involving: </a:t>
            </a:r>
          </a:p>
          <a:p>
            <a:pPr algn="l" rtl="0"/>
            <a:r>
              <a:rPr lang="en-US" sz="3200" dirty="0" smtClean="0">
                <a:latin typeface="Cambria" panose="02040503050406030204" pitchFamily="18" charset="0"/>
                <a:ea typeface="ＭＳ Ｐゴシック" panose="020B0600070205080204" pitchFamily="34" charset="-128"/>
              </a:rPr>
              <a:t>(1</a:t>
            </a:r>
            <a:r>
              <a:rPr lang="en-US" sz="3200" dirty="0">
                <a:latin typeface="Cambria" panose="02040503050406030204" pitchFamily="18" charset="0"/>
                <a:ea typeface="ＭＳ Ｐゴシック" panose="020B0600070205080204" pitchFamily="34" charset="-128"/>
              </a:rPr>
              <a:t>) nervous </a:t>
            </a:r>
            <a:r>
              <a:rPr lang="en-US" sz="3200" dirty="0" smtClean="0">
                <a:latin typeface="Cambria" panose="02040503050406030204" pitchFamily="18" charset="0"/>
                <a:ea typeface="ＭＳ Ｐゴシック" panose="020B0600070205080204" pitchFamily="34" charset="-128"/>
              </a:rPr>
              <a:t>system.</a:t>
            </a:r>
          </a:p>
          <a:p>
            <a:pPr algn="l" rtl="0"/>
            <a:r>
              <a:rPr lang="en-US" sz="3200" dirty="0" smtClean="0">
                <a:latin typeface="Cambria" panose="02040503050406030204" pitchFamily="18" charset="0"/>
                <a:ea typeface="ＭＳ Ｐゴシック" panose="020B0600070205080204" pitchFamily="34" charset="-128"/>
              </a:rPr>
              <a:t> (</a:t>
            </a:r>
            <a:r>
              <a:rPr lang="en-US" sz="3200" dirty="0">
                <a:latin typeface="Cambria" panose="02040503050406030204" pitchFamily="18" charset="0"/>
                <a:ea typeface="ＭＳ Ｐゴシック" panose="020B0600070205080204" pitchFamily="34" charset="-128"/>
              </a:rPr>
              <a:t>2</a:t>
            </a:r>
            <a:r>
              <a:rPr lang="en-US" sz="3200" dirty="0" smtClean="0">
                <a:latin typeface="Cambria" panose="02040503050406030204" pitchFamily="18" charset="0"/>
                <a:ea typeface="ＭＳ Ｐゴシック" panose="020B0600070205080204" pitchFamily="34" charset="-128"/>
              </a:rPr>
              <a:t>) chemoreceptors </a:t>
            </a:r>
            <a:r>
              <a:rPr lang="en-US" sz="3200" dirty="0">
                <a:latin typeface="Cambria" panose="02040503050406030204" pitchFamily="18" charset="0"/>
                <a:ea typeface="ＭＳ Ｐゴシック" panose="020B0600070205080204" pitchFamily="34" charset="-128"/>
              </a:rPr>
              <a:t>in cardiovascular system, as well as </a:t>
            </a:r>
            <a:r>
              <a:rPr lang="en-US" sz="3200" dirty="0" smtClean="0">
                <a:latin typeface="Cambria" panose="02040503050406030204" pitchFamily="18" charset="0"/>
                <a:ea typeface="ＭＳ Ｐゴシック" panose="020B0600070205080204" pitchFamily="34" charset="-128"/>
              </a:rPr>
              <a:t>(3) the respiratory system.</a:t>
            </a:r>
          </a:p>
          <a:p>
            <a:pPr marL="114300" indent="0" algn="l" rtl="0">
              <a:buNone/>
            </a:pPr>
            <a:endParaRPr lang="en-US" sz="3200" dirty="0" smtClean="0">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699752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2436" y="4815068"/>
            <a:ext cx="10014030" cy="969380"/>
          </a:xfrm>
        </p:spPr>
        <p:txBody>
          <a:bodyPr/>
          <a:lstStyle/>
          <a:p>
            <a:r>
              <a:rPr lang="en-US" sz="3200" dirty="0">
                <a:latin typeface="Comic Sans MS" panose="030F0702030302020204" pitchFamily="66" charset="0"/>
              </a:rPr>
              <a:t/>
            </a:r>
            <a:br>
              <a:rPr lang="en-US" sz="3200" dirty="0">
                <a:latin typeface="Comic Sans MS" panose="030F0702030302020204" pitchFamily="66" charset="0"/>
              </a:rPr>
            </a:br>
            <a:r>
              <a:rPr lang="en-US" sz="3200" dirty="0">
                <a:latin typeface="Comic Sans MS" panose="030F0702030302020204" pitchFamily="66" charset="0"/>
              </a:rPr>
              <a:t/>
            </a:r>
            <a:br>
              <a:rPr lang="en-US" sz="3200" dirty="0">
                <a:latin typeface="Comic Sans MS" panose="030F0702030302020204" pitchFamily="66" charset="0"/>
              </a:rPr>
            </a:br>
            <a:r>
              <a:rPr lang="en-US" sz="3200" dirty="0">
                <a:latin typeface="Comic Sans MS" panose="030F0702030302020204" pitchFamily="66" charset="0"/>
              </a:rPr>
              <a:t>A priority for the nurse is to always make certain the patient has a </a:t>
            </a:r>
            <a:r>
              <a:rPr lang="en-US" sz="3200" b="1" dirty="0">
                <a:latin typeface="Comic Sans MS" panose="030F0702030302020204" pitchFamily="66" charset="0"/>
              </a:rPr>
              <a:t>patent airway</a:t>
            </a:r>
            <a:r>
              <a:rPr lang="en-US" sz="3200" dirty="0">
                <a:latin typeface="Comic Sans MS" panose="030F0702030302020204" pitchFamily="66" charset="0"/>
              </a:rPr>
              <a:t>!</a:t>
            </a:r>
            <a:br>
              <a:rPr lang="en-US" sz="3200" dirty="0">
                <a:latin typeface="Comic Sans MS" panose="030F0702030302020204" pitchFamily="66" charset="0"/>
              </a:rPr>
            </a:br>
            <a:r>
              <a:rPr lang="en-US" sz="2800" dirty="0">
                <a:latin typeface="Comic Sans MS" panose="030F0702030302020204" pitchFamily="66" charset="0"/>
              </a:rPr>
              <a:t/>
            </a:r>
            <a:br>
              <a:rPr lang="en-US" sz="2800" dirty="0">
                <a:latin typeface="Comic Sans MS" panose="030F0702030302020204" pitchFamily="66" charset="0"/>
              </a:rPr>
            </a:br>
            <a:endParaRPr lang="en-US" sz="2800" dirty="0">
              <a:latin typeface="Comic Sans MS" panose="030F0702030302020204" pitchFamily="66" charset="0"/>
            </a:endParaRPr>
          </a:p>
        </p:txBody>
      </p:sp>
      <p:pic>
        <p:nvPicPr>
          <p:cNvPr id="24579" name="Picture 3" descr="C:\Users\kimberlee\AppData\Local\Microsoft\Windows\Temporary Internet Files\Content.IE5\F5VG9ISY\MP9004410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685801"/>
            <a:ext cx="44196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291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6768" y="416688"/>
            <a:ext cx="11458937" cy="3756949"/>
          </a:xfrm>
        </p:spPr>
        <p:txBody>
          <a:bodyPr/>
          <a:lstStyle/>
          <a:p>
            <a:r>
              <a:rPr lang="en-US" b="1" dirty="0" smtClean="0">
                <a:latin typeface="Comic Sans MS" panose="030F0702030302020204" pitchFamily="66" charset="0"/>
              </a:rPr>
              <a:t/>
            </a:r>
            <a:br>
              <a:rPr lang="en-US" b="1" dirty="0" smtClean="0">
                <a:latin typeface="Comic Sans MS" panose="030F0702030302020204" pitchFamily="66" charset="0"/>
              </a:rPr>
            </a:br>
            <a:r>
              <a:rPr lang="en-US" b="1" dirty="0" smtClean="0">
                <a:latin typeface="Comic Sans MS" panose="030F0702030302020204" pitchFamily="66" charset="0"/>
              </a:rPr>
              <a:t/>
            </a:r>
            <a:br>
              <a:rPr lang="en-US" b="1" dirty="0" smtClean="0">
                <a:latin typeface="Comic Sans MS" panose="030F0702030302020204" pitchFamily="66" charset="0"/>
              </a:rPr>
            </a:br>
            <a:r>
              <a:rPr lang="en-US" b="1" dirty="0" smtClean="0">
                <a:latin typeface="Comic Sans MS" panose="030F0702030302020204" pitchFamily="66" charset="0"/>
              </a:rPr>
              <a:t/>
            </a:r>
            <a:br>
              <a:rPr lang="en-US" b="1" dirty="0" smtClean="0">
                <a:latin typeface="Comic Sans MS" panose="030F0702030302020204" pitchFamily="66" charset="0"/>
              </a:rPr>
            </a:br>
            <a:r>
              <a:rPr lang="en-US" b="1" dirty="0" smtClean="0">
                <a:latin typeface="Comic Sans MS" panose="030F0702030302020204" pitchFamily="66" charset="0"/>
              </a:rPr>
              <a:t/>
            </a:r>
            <a:br>
              <a:rPr lang="en-US" b="1" dirty="0" smtClean="0">
                <a:latin typeface="Comic Sans MS" panose="030F0702030302020204" pitchFamily="66" charset="0"/>
              </a:rPr>
            </a:br>
            <a:r>
              <a:rPr lang="en-US" b="1" dirty="0" smtClean="0">
                <a:latin typeface="Comic Sans MS" panose="030F0702030302020204" pitchFamily="66" charset="0"/>
              </a:rPr>
              <a:t/>
            </a:r>
            <a:br>
              <a:rPr lang="en-US" b="1" dirty="0" smtClean="0">
                <a:latin typeface="Comic Sans MS" panose="030F0702030302020204" pitchFamily="66" charset="0"/>
              </a:rPr>
            </a:br>
            <a:r>
              <a:rPr lang="en-US" b="1" dirty="0" smtClean="0">
                <a:latin typeface="Comic Sans MS" panose="030F0702030302020204" pitchFamily="66" charset="0"/>
              </a:rPr>
              <a:t/>
            </a:r>
            <a:br>
              <a:rPr lang="en-US" b="1" dirty="0" smtClean="0">
                <a:latin typeface="Comic Sans MS" panose="030F0702030302020204" pitchFamily="66" charset="0"/>
              </a:rPr>
            </a:br>
            <a:r>
              <a:rPr lang="en-US" b="1" dirty="0" smtClean="0">
                <a:latin typeface="Comic Sans MS" panose="030F0702030302020204" pitchFamily="66" charset="0"/>
              </a:rPr>
              <a:t>Airway patency </a:t>
            </a:r>
            <a:r>
              <a:rPr lang="en-US" dirty="0" smtClean="0">
                <a:latin typeface="Comic Sans MS" panose="030F0702030302020204" pitchFamily="66" charset="0"/>
              </a:rPr>
              <a:t>is a priority with patient status changes, facial/dental surgery, upper respiratory tract obstruction, and emergency situations!</a:t>
            </a:r>
          </a:p>
        </p:txBody>
      </p:sp>
      <p:pic>
        <p:nvPicPr>
          <p:cNvPr id="25603" name="Picture 3" descr="C:\Users\kimberlee\Documents\Jaw Wired Sh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443" y="416688"/>
            <a:ext cx="28575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757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727" y="3151368"/>
            <a:ext cx="54102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2"/>
          <p:cNvSpPr>
            <a:spLocks noGrp="1"/>
          </p:cNvSpPr>
          <p:nvPr>
            <p:ph type="title"/>
          </p:nvPr>
        </p:nvSpPr>
        <p:spPr>
          <a:xfrm>
            <a:off x="0" y="520861"/>
            <a:ext cx="11111695" cy="3460829"/>
          </a:xfrm>
        </p:spPr>
        <p:txBody>
          <a:bodyPr/>
          <a:lstStyle/>
          <a:p>
            <a:r>
              <a:rPr lang="en-US" sz="4000" dirty="0" smtClean="0">
                <a:latin typeface="Comic Sans MS" panose="030F0702030302020204" pitchFamily="66" charset="0"/>
              </a:rPr>
              <a:t>When </a:t>
            </a:r>
            <a:r>
              <a:rPr lang="en-US" sz="4000" dirty="0">
                <a:latin typeface="Comic Sans MS" panose="030F0702030302020204" pitchFamily="66" charset="0"/>
              </a:rPr>
              <a:t>edema and swelling of the trachea/airway occur in response to a virus, bacterium, or other irritant, the airway is further narrowed.   </a:t>
            </a:r>
            <a:br>
              <a:rPr lang="en-US" sz="4000" dirty="0">
                <a:latin typeface="Comic Sans MS" panose="030F0702030302020204" pitchFamily="66" charset="0"/>
              </a:rPr>
            </a:br>
            <a:r>
              <a:rPr lang="en-US" sz="3600" dirty="0"/>
              <a:t/>
            </a:r>
            <a:br>
              <a:rPr lang="en-US" sz="3600" dirty="0"/>
            </a:br>
            <a:endParaRPr lang="en-US" sz="3600" dirty="0"/>
          </a:p>
        </p:txBody>
      </p:sp>
    </p:spTree>
    <p:extLst>
      <p:ext uri="{BB962C8B-B14F-4D97-AF65-F5344CB8AC3E}">
        <p14:creationId xmlns:p14="http://schemas.microsoft.com/office/powerpoint/2010/main" val="162253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AAIYPLZ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657601"/>
            <a:ext cx="27686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2"/>
          <p:cNvSpPr>
            <a:spLocks noGrp="1"/>
          </p:cNvSpPr>
          <p:nvPr>
            <p:ph type="title"/>
          </p:nvPr>
        </p:nvSpPr>
        <p:spPr>
          <a:xfrm>
            <a:off x="590309" y="995422"/>
            <a:ext cx="10405641" cy="2122025"/>
          </a:xfrm>
        </p:spPr>
        <p:txBody>
          <a:bodyPr/>
          <a:lstStyle/>
          <a:p>
            <a:r>
              <a:rPr lang="en-US" sz="4800" dirty="0" smtClean="0">
                <a:latin typeface="Comic Sans MS" panose="030F0702030302020204" pitchFamily="66" charset="0"/>
              </a:rPr>
              <a:t/>
            </a:r>
            <a:br>
              <a:rPr lang="en-US" sz="4800" dirty="0" smtClean="0">
                <a:latin typeface="Comic Sans MS" panose="030F0702030302020204" pitchFamily="66" charset="0"/>
              </a:rPr>
            </a:br>
            <a:r>
              <a:rPr lang="en-US" sz="4000" dirty="0">
                <a:latin typeface="Comic Sans MS" panose="030F0702030302020204" pitchFamily="66" charset="0"/>
              </a:rPr>
              <a:t>Think of diffusion as oxygen getting into the blood and carbon dioxide getting out…</a:t>
            </a:r>
            <a:br>
              <a:rPr lang="en-US" sz="4000" dirty="0">
                <a:latin typeface="Comic Sans MS" panose="030F0702030302020204" pitchFamily="66" charset="0"/>
              </a:rPr>
            </a:br>
            <a:r>
              <a:rPr lang="en-US" sz="4000" dirty="0">
                <a:latin typeface="Comic Sans MS" panose="030F0702030302020204" pitchFamily="66" charset="0"/>
              </a:rPr>
              <a:t>(Remember: gas exchange.)</a:t>
            </a:r>
            <a:r>
              <a:rPr lang="en-US" sz="4000" dirty="0"/>
              <a:t/>
            </a:r>
            <a:br>
              <a:rPr lang="en-US" sz="4000" dirty="0"/>
            </a:br>
            <a:endParaRPr lang="en-US" sz="4000" dirty="0"/>
          </a:p>
        </p:txBody>
      </p:sp>
    </p:spTree>
    <p:extLst>
      <p:ext uri="{BB962C8B-B14F-4D97-AF65-F5344CB8AC3E}">
        <p14:creationId xmlns:p14="http://schemas.microsoft.com/office/powerpoint/2010/main" val="987645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health.com/health/static/hw/media/medical/hw/n5551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81000"/>
            <a:ext cx="6248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2"/>
          <p:cNvSpPr>
            <a:spLocks noGrp="1"/>
          </p:cNvSpPr>
          <p:nvPr>
            <p:ph type="title"/>
          </p:nvPr>
        </p:nvSpPr>
        <p:spPr>
          <a:xfrm>
            <a:off x="324092" y="3295891"/>
            <a:ext cx="10903351" cy="3562109"/>
          </a:xfrm>
        </p:spPr>
        <p:txBody>
          <a:bodyPr/>
          <a:lstStyle/>
          <a:p>
            <a:pPr algn="l" eaLnBrk="1" hangingPunct="1"/>
            <a:r>
              <a:rPr lang="en-US" sz="2800" dirty="0">
                <a:latin typeface="Comic Sans MS" panose="030F0702030302020204" pitchFamily="66" charset="0"/>
              </a:rPr>
              <a:t>* Hemoglobin is the oxygen-carrying </a:t>
            </a:r>
            <a:r>
              <a:rPr lang="en-US" sz="2800" dirty="0" smtClean="0">
                <a:latin typeface="Comic Sans MS" panose="030F0702030302020204" pitchFamily="66" charset="0"/>
              </a:rPr>
              <a:t>molecule  </a:t>
            </a:r>
            <a:r>
              <a:rPr lang="en-US" sz="2800" dirty="0">
                <a:latin typeface="Comic Sans MS" panose="030F0702030302020204" pitchFamily="66" charset="0"/>
              </a:rPr>
              <a:t>within the red blood cells (RBC’s).</a:t>
            </a:r>
            <a:br>
              <a:rPr lang="en-US" sz="2800" dirty="0">
                <a:latin typeface="Comic Sans MS" panose="030F0702030302020204" pitchFamily="66" charset="0"/>
              </a:rPr>
            </a:br>
            <a:r>
              <a:rPr lang="en-US" sz="2800" dirty="0">
                <a:latin typeface="Comic Sans MS" panose="030F0702030302020204" pitchFamily="66" charset="0"/>
              </a:rPr>
              <a:t/>
            </a:r>
            <a:br>
              <a:rPr lang="en-US" sz="2800" dirty="0">
                <a:latin typeface="Comic Sans MS" panose="030F0702030302020204" pitchFamily="66" charset="0"/>
              </a:rPr>
            </a:br>
            <a:r>
              <a:rPr lang="en-US" sz="2800" dirty="0">
                <a:latin typeface="Comic Sans MS" panose="030F0702030302020204" pitchFamily="66" charset="0"/>
              </a:rPr>
              <a:t>* No RBC’s or hemoglobin; no oxygen!  </a:t>
            </a:r>
            <a:br>
              <a:rPr lang="en-US" sz="2800" dirty="0">
                <a:latin typeface="Comic Sans MS" panose="030F0702030302020204" pitchFamily="66" charset="0"/>
              </a:rPr>
            </a:br>
            <a:r>
              <a:rPr lang="en-US" sz="2800" dirty="0">
                <a:latin typeface="Comic Sans MS" panose="030F0702030302020204" pitchFamily="66" charset="0"/>
              </a:rPr>
              <a:t/>
            </a:r>
            <a:br>
              <a:rPr lang="en-US" sz="2800" dirty="0">
                <a:latin typeface="Comic Sans MS" panose="030F0702030302020204" pitchFamily="66" charset="0"/>
              </a:rPr>
            </a:br>
            <a:r>
              <a:rPr lang="en-US" sz="2800" dirty="0">
                <a:latin typeface="Comic Sans MS" panose="030F0702030302020204" pitchFamily="66" charset="0"/>
              </a:rPr>
              <a:t>* Pulse </a:t>
            </a:r>
            <a:r>
              <a:rPr lang="en-US" sz="2800" dirty="0" err="1">
                <a:latin typeface="Comic Sans MS" panose="030F0702030302020204" pitchFamily="66" charset="0"/>
              </a:rPr>
              <a:t>Oximeter</a:t>
            </a:r>
            <a:r>
              <a:rPr lang="en-US" sz="2800" dirty="0">
                <a:latin typeface="Comic Sans MS" panose="030F0702030302020204" pitchFamily="66" charset="0"/>
              </a:rPr>
              <a:t> measures percentage </a:t>
            </a:r>
            <a:r>
              <a:rPr lang="en-US" sz="2800" dirty="0" smtClean="0">
                <a:latin typeface="Comic Sans MS" panose="030F0702030302020204" pitchFamily="66" charset="0"/>
              </a:rPr>
              <a:t>of oxygen </a:t>
            </a:r>
            <a:r>
              <a:rPr lang="en-US" sz="2800" dirty="0">
                <a:latin typeface="Comic Sans MS" panose="030F0702030302020204" pitchFamily="66" charset="0"/>
              </a:rPr>
              <a:t>attached to hemoglobin</a:t>
            </a:r>
          </a:p>
        </p:txBody>
      </p:sp>
    </p:spTree>
    <p:extLst>
      <p:ext uri="{BB962C8B-B14F-4D97-AF65-F5344CB8AC3E}">
        <p14:creationId xmlns:p14="http://schemas.microsoft.com/office/powerpoint/2010/main" val="2229128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reidj\My Documents\My Pictures\NRS102\pulse 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528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2"/>
          <p:cNvSpPr>
            <a:spLocks noGrp="1"/>
          </p:cNvSpPr>
          <p:nvPr>
            <p:ph type="title"/>
          </p:nvPr>
        </p:nvSpPr>
        <p:spPr>
          <a:xfrm>
            <a:off x="1018572" y="324091"/>
            <a:ext cx="10671858" cy="3264061"/>
          </a:xfrm>
        </p:spPr>
        <p:txBody>
          <a:bodyPr/>
          <a:lstStyle/>
          <a:p>
            <a:r>
              <a:rPr lang="en-US" sz="3200" b="1" dirty="0">
                <a:latin typeface="Comic Sans MS" panose="030F0702030302020204" pitchFamily="66" charset="0"/>
              </a:rPr>
              <a:t/>
            </a:r>
            <a:br>
              <a:rPr lang="en-US" sz="3200" b="1" dirty="0">
                <a:latin typeface="Comic Sans MS" panose="030F0702030302020204" pitchFamily="66" charset="0"/>
              </a:rPr>
            </a:br>
            <a:r>
              <a:rPr lang="en-US" sz="3200" b="1" dirty="0">
                <a:latin typeface="Comic Sans MS" panose="030F0702030302020204" pitchFamily="66" charset="0"/>
              </a:rPr>
              <a:t>Oxygen Saturation:</a:t>
            </a:r>
            <a:r>
              <a:rPr lang="en-US" sz="3200" dirty="0">
                <a:latin typeface="Comic Sans MS" panose="030F0702030302020204" pitchFamily="66" charset="0"/>
              </a:rPr>
              <a:t/>
            </a:r>
            <a:br>
              <a:rPr lang="en-US" sz="3200" dirty="0">
                <a:latin typeface="Comic Sans MS" panose="030F0702030302020204" pitchFamily="66" charset="0"/>
              </a:rPr>
            </a:br>
            <a:r>
              <a:rPr lang="en-US" sz="3200" dirty="0">
                <a:latin typeface="Comic Sans MS" panose="030F0702030302020204" pitchFamily="66" charset="0"/>
              </a:rPr>
              <a:t/>
            </a:r>
            <a:br>
              <a:rPr lang="en-US" sz="3200" dirty="0">
                <a:latin typeface="Comic Sans MS" panose="030F0702030302020204" pitchFamily="66" charset="0"/>
              </a:rPr>
            </a:br>
            <a:r>
              <a:rPr lang="en-US" sz="3200" dirty="0">
                <a:latin typeface="Comic Sans MS" panose="030F0702030302020204" pitchFamily="66" charset="0"/>
              </a:rPr>
              <a:t> Pulse </a:t>
            </a:r>
            <a:r>
              <a:rPr lang="en-US" sz="3200" dirty="0" err="1">
                <a:latin typeface="Comic Sans MS" panose="030F0702030302020204" pitchFamily="66" charset="0"/>
              </a:rPr>
              <a:t>Oximeter</a:t>
            </a:r>
            <a:r>
              <a:rPr lang="en-US" sz="3200" dirty="0">
                <a:latin typeface="Comic Sans MS" panose="030F0702030302020204" pitchFamily="66" charset="0"/>
              </a:rPr>
              <a:t> is used to measure the percentage of </a:t>
            </a:r>
            <a:br>
              <a:rPr lang="en-US" sz="3200" dirty="0">
                <a:latin typeface="Comic Sans MS" panose="030F0702030302020204" pitchFamily="66" charset="0"/>
              </a:rPr>
            </a:br>
            <a:r>
              <a:rPr lang="en-US" sz="3200" dirty="0">
                <a:latin typeface="Comic Sans MS" panose="030F0702030302020204" pitchFamily="66" charset="0"/>
              </a:rPr>
              <a:t>   oxygen attached to hemoglobin</a:t>
            </a:r>
          </a:p>
        </p:txBody>
      </p:sp>
    </p:spTree>
    <p:extLst>
      <p:ext uri="{BB962C8B-B14F-4D97-AF65-F5344CB8AC3E}">
        <p14:creationId xmlns:p14="http://schemas.microsoft.com/office/powerpoint/2010/main" val="3230323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2906" y="381000"/>
            <a:ext cx="9527894" cy="5035952"/>
          </a:xfrm>
        </p:spPr>
        <p:txBody>
          <a:bodyPr/>
          <a:lstStyle/>
          <a:p>
            <a:pPr>
              <a:buFontTx/>
              <a:buChar char="•"/>
            </a:pP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latin typeface="Comic Sans MS" panose="030F0702030302020204" pitchFamily="66" charset="0"/>
              </a:rPr>
              <a:t> </a:t>
            </a:r>
            <a:r>
              <a:rPr lang="en-US" sz="3600" dirty="0">
                <a:latin typeface="Comic Sans MS" panose="030F0702030302020204" pitchFamily="66" charset="0"/>
              </a:rPr>
              <a:t>When assessing respiratory status changes, determine if the patient is… </a:t>
            </a:r>
            <a:br>
              <a:rPr lang="en-US" sz="3600" dirty="0">
                <a:latin typeface="Comic Sans MS" panose="030F0702030302020204" pitchFamily="66" charset="0"/>
              </a:rPr>
            </a:br>
            <a:r>
              <a:rPr lang="en-US" sz="2400" dirty="0"/>
              <a:t/>
            </a:r>
            <a:br>
              <a:rPr lang="en-US" sz="2400" dirty="0"/>
            </a:br>
            <a:r>
              <a:rPr lang="en-US" sz="2400" dirty="0">
                <a:latin typeface="Comic Sans MS" panose="030F0702030302020204" pitchFamily="66" charset="0"/>
              </a:rPr>
              <a:t/>
            </a:r>
            <a:br>
              <a:rPr lang="en-US" sz="2400" dirty="0">
                <a:latin typeface="Comic Sans MS" panose="030F0702030302020204" pitchFamily="66" charset="0"/>
              </a:rPr>
            </a:br>
            <a:endParaRPr lang="en-US" sz="2400" dirty="0">
              <a:latin typeface="Comic Sans MS" panose="030F0702030302020204" pitchFamily="66" charset="0"/>
            </a:endParaRPr>
          </a:p>
        </p:txBody>
      </p:sp>
      <p:pic>
        <p:nvPicPr>
          <p:cNvPr id="31747" name="Picture 2" descr="C:\Users\kimberlee\AppData\Local\Microsoft\Windows\Temporary Internet Files\Content.IE5\9HMAU08Z\MM9002347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90600"/>
            <a:ext cx="1651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63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85776" y="494557"/>
            <a:ext cx="9512461" cy="1935162"/>
          </a:xfrm>
        </p:spPr>
        <p:txBody>
          <a:bodyPr/>
          <a:lstStyle/>
          <a:p>
            <a:r>
              <a:rPr lang="en-US" dirty="0" smtClean="0">
                <a:latin typeface="Comic Sans MS" panose="030F0702030302020204" pitchFamily="66" charset="0"/>
              </a:rPr>
              <a:t/>
            </a:r>
            <a:br>
              <a:rPr lang="en-US" dirty="0" smtClean="0">
                <a:latin typeface="Comic Sans MS" panose="030F0702030302020204" pitchFamily="66" charset="0"/>
              </a:rPr>
            </a:br>
            <a:r>
              <a:rPr lang="en-US" sz="4000" b="1" dirty="0">
                <a:latin typeface="Comic Sans MS" panose="030F0702030302020204" pitchFamily="66" charset="0"/>
              </a:rPr>
              <a:t>Tripod Position: </a:t>
            </a:r>
            <a:r>
              <a:rPr lang="en-US" sz="4000" dirty="0">
                <a:latin typeface="Comic Sans MS" panose="030F0702030302020204" pitchFamily="66" charset="0"/>
              </a:rPr>
              <a:t>Leaning </a:t>
            </a:r>
            <a:r>
              <a:rPr lang="en-US" sz="4000" dirty="0" smtClean="0">
                <a:latin typeface="Comic Sans MS" panose="030F0702030302020204" pitchFamily="66" charset="0"/>
              </a:rPr>
              <a:t>forward with </a:t>
            </a:r>
            <a:r>
              <a:rPr lang="en-US" sz="4000" dirty="0">
                <a:latin typeface="Comic Sans MS" panose="030F0702030302020204" pitchFamily="66" charset="0"/>
              </a:rPr>
              <a:t>the hands on the knees</a:t>
            </a:r>
          </a:p>
        </p:txBody>
      </p:sp>
      <p:pic>
        <p:nvPicPr>
          <p:cNvPr id="33795" name="Picture 2" descr="http://t1.gstatic.com/images?q=tbn:ANd9GcSXVAIEQRXGVkn9FsWqqoGP8RoOI8eoqRbsqU2ECvITOB_Byii_D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563814"/>
            <a:ext cx="1828800"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869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81200" y="274638"/>
            <a:ext cx="8458200" cy="6202362"/>
          </a:xfrm>
        </p:spPr>
        <p:txBody>
          <a:bodyPr/>
          <a:lstStyle/>
          <a:p>
            <a:pPr algn="l"/>
            <a:r>
              <a:rPr lang="en-US" smtClean="0">
                <a:latin typeface="Comic Sans MS" panose="030F0702030302020204" pitchFamily="66" charset="0"/>
              </a:rPr>
              <a:t>Q. What is the first thing you do when someone has difficulty breathing?</a:t>
            </a:r>
            <a:br>
              <a:rPr lang="en-US" smtClean="0">
                <a:latin typeface="Comic Sans MS" panose="030F0702030302020204" pitchFamily="66" charset="0"/>
              </a:rPr>
            </a:br>
            <a:r>
              <a:rPr lang="en-US" smtClean="0">
                <a:latin typeface="Comic Sans MS" panose="030F0702030302020204" pitchFamily="66" charset="0"/>
              </a:rPr>
              <a:t/>
            </a:r>
            <a:br>
              <a:rPr lang="en-US" smtClean="0">
                <a:latin typeface="Comic Sans MS" panose="030F0702030302020204" pitchFamily="66" charset="0"/>
              </a:rPr>
            </a:br>
            <a:r>
              <a:rPr lang="en-US" sz="3600">
                <a:latin typeface="Comic Sans MS" panose="030F0702030302020204" pitchFamily="66" charset="0"/>
              </a:rPr>
              <a:t>a. Have them raise their feet</a:t>
            </a:r>
            <a:br>
              <a:rPr lang="en-US" sz="3600">
                <a:latin typeface="Comic Sans MS" panose="030F0702030302020204" pitchFamily="66" charset="0"/>
              </a:rPr>
            </a:br>
            <a:r>
              <a:rPr lang="en-US" sz="3600">
                <a:latin typeface="Comic Sans MS" panose="030F0702030302020204" pitchFamily="66" charset="0"/>
              </a:rPr>
              <a:t>b. Sit them up in high upright position</a:t>
            </a:r>
            <a:br>
              <a:rPr lang="en-US" sz="3600">
                <a:latin typeface="Comic Sans MS" panose="030F0702030302020204" pitchFamily="66" charset="0"/>
              </a:rPr>
            </a:br>
            <a:r>
              <a:rPr lang="en-US" sz="3600">
                <a:latin typeface="Comic Sans MS" panose="030F0702030302020204" pitchFamily="66" charset="0"/>
              </a:rPr>
              <a:t>c. Give them water to drink</a:t>
            </a:r>
            <a:br>
              <a:rPr lang="en-US" sz="3600">
                <a:latin typeface="Comic Sans MS" panose="030F0702030302020204" pitchFamily="66" charset="0"/>
              </a:rPr>
            </a:br>
            <a:r>
              <a:rPr lang="en-US" sz="3600">
                <a:latin typeface="Comic Sans MS" panose="030F0702030302020204" pitchFamily="66" charset="0"/>
              </a:rPr>
              <a:t>d. Take their blood pressure</a:t>
            </a:r>
          </a:p>
        </p:txBody>
      </p:sp>
    </p:spTree>
    <p:extLst>
      <p:ext uri="{BB962C8B-B14F-4D97-AF65-F5344CB8AC3E}">
        <p14:creationId xmlns:p14="http://schemas.microsoft.com/office/powerpoint/2010/main" val="565730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981200" y="274638"/>
            <a:ext cx="8229600" cy="2392362"/>
          </a:xfrm>
        </p:spPr>
        <p:txBody>
          <a:bodyPr/>
          <a:lstStyle/>
          <a:p>
            <a:r>
              <a:rPr lang="en-US" sz="3600">
                <a:latin typeface="Comic Sans MS" panose="030F0702030302020204" pitchFamily="66" charset="0"/>
              </a:rPr>
              <a:t/>
            </a:r>
            <a:br>
              <a:rPr lang="en-US" sz="3600">
                <a:latin typeface="Comic Sans MS" panose="030F0702030302020204" pitchFamily="66" charset="0"/>
              </a:rPr>
            </a:br>
            <a:r>
              <a:rPr lang="en-US" sz="3600">
                <a:latin typeface="Comic Sans MS" panose="030F0702030302020204" pitchFamily="66" charset="0"/>
              </a:rPr>
              <a:t/>
            </a:r>
            <a:br>
              <a:rPr lang="en-US" sz="3600">
                <a:latin typeface="Comic Sans MS" panose="030F0702030302020204" pitchFamily="66" charset="0"/>
              </a:rPr>
            </a:br>
            <a:r>
              <a:rPr lang="en-US" sz="3600">
                <a:latin typeface="Comic Sans MS" panose="030F0702030302020204" pitchFamily="66" charset="0"/>
              </a:rPr>
              <a:t>b. Sit them in an upright position</a:t>
            </a:r>
          </a:p>
        </p:txBody>
      </p:sp>
      <p:pic>
        <p:nvPicPr>
          <p:cNvPr id="35843" name="Picture 4" descr="C:\Users\kimberlee\AppData\Local\Microsoft\Windows\Temporary Internet Files\Content.IE5\SOXQVA55\MC9004326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819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540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637893" y="0"/>
            <a:ext cx="10160000" cy="1143000"/>
          </a:xfrm>
        </p:spPr>
        <p:txBody>
          <a:bodyPr/>
          <a:lstStyle/>
          <a:p>
            <a:r>
              <a:rPr lang="en-US" dirty="0" smtClean="0">
                <a:solidFill>
                  <a:srgbClr val="FF0000"/>
                </a:solidFill>
                <a:latin typeface="Comic Sans MS" panose="030F0702030302020204" pitchFamily="66" charset="0"/>
                <a:ea typeface="ＭＳ Ｐゴシック" panose="020B0600070205080204" pitchFamily="34" charset="-128"/>
              </a:rPr>
              <a:t>Oxygenation</a:t>
            </a:r>
            <a:r>
              <a:rPr lang="en-US" dirty="0" smtClean="0">
                <a:latin typeface="Comic Sans MS" panose="030F0702030302020204" pitchFamily="66" charset="0"/>
                <a:ea typeface="ＭＳ Ｐゴシック" panose="020B0600070205080204" pitchFamily="34" charset="-128"/>
              </a:rPr>
              <a:t> </a:t>
            </a:r>
          </a:p>
        </p:txBody>
      </p:sp>
      <p:sp>
        <p:nvSpPr>
          <p:cNvPr id="5123" name="Content Placeholder 2"/>
          <p:cNvSpPr>
            <a:spLocks noGrp="1"/>
          </p:cNvSpPr>
          <p:nvPr>
            <p:ph idx="4294967295"/>
          </p:nvPr>
        </p:nvSpPr>
        <p:spPr>
          <a:xfrm>
            <a:off x="324090" y="1226916"/>
            <a:ext cx="10787605" cy="4957121"/>
          </a:xfrm>
        </p:spPr>
        <p:txBody>
          <a:bodyPr>
            <a:noAutofit/>
          </a:bodyPr>
          <a:lstStyle/>
          <a:p>
            <a:pPr algn="l" rtl="0"/>
            <a:r>
              <a:rPr lang="en-US" sz="3200" dirty="0" smtClean="0">
                <a:latin typeface="Cambria" panose="02040503050406030204" pitchFamily="18" charset="0"/>
                <a:ea typeface="ＭＳ Ｐゴシック" panose="020B0600070205080204" pitchFamily="34" charset="-128"/>
              </a:rPr>
              <a:t> The respiratory system provides the essential first process in this integrated system, that is movement and transfer of gases between the atmosphere and the blood. Impaired function of the system can significantly affect our ability to breathe, transport gases, and participate in everyday activities. Clients with compromised oxygenation status need careful assessment and thoughtful nursing care to achieve an adequate and comfortable level of oxygenation function</a:t>
            </a:r>
          </a:p>
          <a:p>
            <a:pPr lvl="1" algn="l" rtl="0"/>
            <a:endParaRPr lang="en-US" sz="3200" dirty="0" smtClean="0">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1834275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4473819" y="2528666"/>
            <a:ext cx="2437970" cy="769441"/>
          </a:xfrm>
          <a:prstGeom prst="rect">
            <a:avLst/>
          </a:prstGeom>
        </p:spPr>
        <p:txBody>
          <a:bodyPr wrap="square">
            <a:spAutoFit/>
          </a:bodyPr>
          <a:lstStyle/>
          <a:p>
            <a:pPr algn="ctr"/>
            <a:endParaRPr lang="en-US" sz="4400" b="1"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21</a:t>
            </a:r>
            <a:endParaRPr lang="en-US" dirty="0">
              <a:solidFill>
                <a:prstClr val="black"/>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54" y="201706"/>
            <a:ext cx="9874419" cy="575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5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637892" y="-251749"/>
            <a:ext cx="10160000" cy="1143000"/>
          </a:xfrm>
        </p:spPr>
        <p:txBody>
          <a:bodyPr/>
          <a:lstStyle/>
          <a:p>
            <a:pPr algn="ctr"/>
            <a:r>
              <a:rPr lang="en-US" sz="4800" dirty="0" smtClean="0">
                <a:solidFill>
                  <a:srgbClr val="FF0000"/>
                </a:solidFill>
              </a:rPr>
              <a:t>Glossary </a:t>
            </a:r>
            <a:r>
              <a:rPr lang="en-US" dirty="0" smtClean="0">
                <a:solidFill>
                  <a:srgbClr val="FF0000"/>
                </a:solidFill>
                <a:latin typeface="Comic Sans MS" panose="030F0702030302020204" pitchFamily="66" charset="0"/>
                <a:ea typeface="ＭＳ Ｐゴシック" panose="020B0600070205080204" pitchFamily="34" charset="-128"/>
              </a:rPr>
              <a:t> </a:t>
            </a:r>
            <a:endParaRPr lang="en-US" dirty="0" smtClean="0">
              <a:latin typeface="Comic Sans MS" panose="030F0702030302020204" pitchFamily="66" charset="0"/>
              <a:ea typeface="ＭＳ Ｐゴシック" panose="020B0600070205080204" pitchFamily="34" charset="-128"/>
            </a:endParaRPr>
          </a:p>
        </p:txBody>
      </p:sp>
      <p:sp>
        <p:nvSpPr>
          <p:cNvPr id="5123" name="Content Placeholder 2"/>
          <p:cNvSpPr>
            <a:spLocks noGrp="1"/>
          </p:cNvSpPr>
          <p:nvPr>
            <p:ph idx="4294967295"/>
          </p:nvPr>
        </p:nvSpPr>
        <p:spPr>
          <a:xfrm>
            <a:off x="115747" y="891251"/>
            <a:ext cx="10995947" cy="4957121"/>
          </a:xfrm>
        </p:spPr>
        <p:txBody>
          <a:bodyPr>
            <a:noAutofit/>
          </a:bodyPr>
          <a:lstStyle/>
          <a:p>
            <a:pPr algn="l" rtl="0">
              <a:buFont typeface="Wingdings" panose="05000000000000000000" pitchFamily="2" charset="2"/>
              <a:buChar char="§"/>
            </a:pPr>
            <a:r>
              <a:rPr lang="en-US" sz="2800" b="1" dirty="0" smtClean="0">
                <a:solidFill>
                  <a:srgbClr val="FF0000"/>
                </a:solidFill>
              </a:rPr>
              <a:t>Eupnea</a:t>
            </a:r>
            <a:r>
              <a:rPr lang="en-US" sz="2800" dirty="0"/>
              <a:t>: normal respiration its quiet, rhythmic, and effortless</a:t>
            </a:r>
            <a:r>
              <a:rPr lang="en-US" sz="2800" dirty="0" smtClean="0"/>
              <a:t>.</a:t>
            </a:r>
          </a:p>
          <a:p>
            <a:pPr algn="l" rtl="0">
              <a:buFont typeface="Wingdings" panose="05000000000000000000" pitchFamily="2" charset="2"/>
              <a:buChar char="§"/>
            </a:pPr>
            <a:r>
              <a:rPr lang="en-US" sz="2800" b="1" dirty="0" smtClean="0">
                <a:solidFill>
                  <a:srgbClr val="FF0000"/>
                </a:solidFill>
              </a:rPr>
              <a:t>Tachypnea</a:t>
            </a:r>
            <a:r>
              <a:rPr lang="en-US" sz="2800" dirty="0"/>
              <a:t>: rapid respiration; it is seen e.g., with fevers, metabolic acidosis. </a:t>
            </a:r>
            <a:endParaRPr lang="en-US" sz="2800" dirty="0" smtClean="0"/>
          </a:p>
          <a:p>
            <a:pPr algn="l" rtl="0">
              <a:buFont typeface="Wingdings" panose="05000000000000000000" pitchFamily="2" charset="2"/>
              <a:buChar char="§"/>
            </a:pPr>
            <a:r>
              <a:rPr lang="en-US" sz="2800" b="1" dirty="0" smtClean="0">
                <a:solidFill>
                  <a:srgbClr val="FF0000"/>
                </a:solidFill>
              </a:rPr>
              <a:t>Bradypnea</a:t>
            </a:r>
            <a:r>
              <a:rPr lang="en-US" sz="2800" dirty="0"/>
              <a:t>: abnormally slow respiration; which may be seen in clients who have taken drugs such as sedatives, who have metabolic alkalosis, or who have IICP (e.g., from brain injuries</a:t>
            </a:r>
            <a:r>
              <a:rPr lang="en-US" sz="2800" dirty="0" smtClean="0"/>
              <a:t>).</a:t>
            </a:r>
          </a:p>
          <a:p>
            <a:pPr algn="l" rtl="0">
              <a:buFont typeface="Wingdings" panose="05000000000000000000" pitchFamily="2" charset="2"/>
              <a:buChar char="§"/>
            </a:pPr>
            <a:r>
              <a:rPr lang="en-US" sz="2800" dirty="0" smtClean="0"/>
              <a:t> </a:t>
            </a:r>
            <a:r>
              <a:rPr lang="en-US" sz="2800" b="1" dirty="0">
                <a:solidFill>
                  <a:srgbClr val="FF0000"/>
                </a:solidFill>
              </a:rPr>
              <a:t>Apnea</a:t>
            </a:r>
            <a:r>
              <a:rPr lang="en-US" sz="2800" dirty="0"/>
              <a:t>: absence of breathing. </a:t>
            </a:r>
            <a:endParaRPr lang="en-US" sz="2800" dirty="0" smtClean="0"/>
          </a:p>
          <a:p>
            <a:pPr algn="l" rtl="0">
              <a:buFont typeface="Wingdings" panose="05000000000000000000" pitchFamily="2" charset="2"/>
              <a:buChar char="§"/>
            </a:pPr>
            <a:r>
              <a:rPr lang="en-US" sz="2800" b="1" dirty="0" smtClean="0">
                <a:solidFill>
                  <a:srgbClr val="FF0000"/>
                </a:solidFill>
              </a:rPr>
              <a:t>Orthopnea</a:t>
            </a:r>
            <a:r>
              <a:rPr lang="en-US" sz="2800" dirty="0"/>
              <a:t>: inability to breathe easily only with stand or sitting position. </a:t>
            </a:r>
            <a:endParaRPr lang="en-US" sz="2800" dirty="0" smtClean="0"/>
          </a:p>
          <a:p>
            <a:pPr algn="l" rtl="0">
              <a:buFont typeface="Wingdings" panose="05000000000000000000" pitchFamily="2" charset="2"/>
              <a:buChar char="§"/>
            </a:pPr>
            <a:r>
              <a:rPr lang="en-US" sz="2800" b="1" dirty="0" err="1" smtClean="0">
                <a:solidFill>
                  <a:srgbClr val="FF0000"/>
                </a:solidFill>
              </a:rPr>
              <a:t>Dyspenea</a:t>
            </a:r>
            <a:r>
              <a:rPr lang="en-US" sz="2800" b="1" dirty="0" smtClean="0">
                <a:solidFill>
                  <a:srgbClr val="FF0000"/>
                </a:solidFill>
              </a:rPr>
              <a:t> or shortness of breath (SOB</a:t>
            </a:r>
            <a:r>
              <a:rPr lang="en-US" sz="2800" dirty="0" smtClean="0"/>
              <a:t>): difficulty breathing. </a:t>
            </a:r>
            <a:endParaRPr lang="en-US" sz="2800" dirty="0" smtClean="0"/>
          </a:p>
          <a:p>
            <a:pPr algn="l" rtl="0">
              <a:buFont typeface="Wingdings" panose="05000000000000000000" pitchFamily="2" charset="2"/>
              <a:buChar char="§"/>
            </a:pPr>
            <a:r>
              <a:rPr lang="en-US" sz="2800" b="1" dirty="0" err="1" smtClean="0">
                <a:solidFill>
                  <a:srgbClr val="FF0000"/>
                </a:solidFill>
              </a:rPr>
              <a:t>Exertional</a:t>
            </a:r>
            <a:r>
              <a:rPr lang="en-US" sz="2800" b="1" dirty="0" smtClean="0">
                <a:solidFill>
                  <a:srgbClr val="FF0000"/>
                </a:solidFill>
              </a:rPr>
              <a:t> </a:t>
            </a:r>
            <a:r>
              <a:rPr lang="en-US" sz="2800" b="1" dirty="0" smtClean="0">
                <a:solidFill>
                  <a:srgbClr val="FF0000"/>
                </a:solidFill>
              </a:rPr>
              <a:t>dyspnea</a:t>
            </a:r>
            <a:r>
              <a:rPr lang="en-US" sz="2800" dirty="0" smtClean="0"/>
              <a:t>: Difficulty breathing with activity.</a:t>
            </a:r>
            <a:endParaRPr lang="en-US" sz="2800" dirty="0" smtClean="0">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715634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649467" y="-1"/>
            <a:ext cx="10160000" cy="1006997"/>
          </a:xfrm>
        </p:spPr>
        <p:style>
          <a:lnRef idx="2">
            <a:schemeClr val="accent2"/>
          </a:lnRef>
          <a:fillRef idx="1">
            <a:schemeClr val="lt1"/>
          </a:fillRef>
          <a:effectRef idx="0">
            <a:schemeClr val="accent2"/>
          </a:effectRef>
          <a:fontRef idx="minor">
            <a:schemeClr val="dk1"/>
          </a:fontRef>
        </p:style>
        <p:txBody>
          <a:bodyPr/>
          <a:lstStyle/>
          <a:p>
            <a:pPr algn="ctr"/>
            <a:r>
              <a:rPr lang="en-US" sz="4400" dirty="0" smtClean="0">
                <a:solidFill>
                  <a:srgbClr val="FF0000"/>
                </a:solidFill>
              </a:rPr>
              <a:t>Glossary  </a:t>
            </a:r>
            <a:r>
              <a:rPr lang="en-US" sz="4400" dirty="0" smtClean="0">
                <a:solidFill>
                  <a:srgbClr val="FF0000"/>
                </a:solidFill>
                <a:latin typeface="Comic Sans MS" panose="030F0702030302020204" pitchFamily="66" charset="0"/>
                <a:ea typeface="ＭＳ Ｐゴシック" panose="020B0600070205080204" pitchFamily="34" charset="-128"/>
              </a:rPr>
              <a:t> </a:t>
            </a:r>
            <a:endParaRPr lang="en-US" sz="4400" dirty="0" smtClean="0">
              <a:latin typeface="Comic Sans MS" panose="030F0702030302020204" pitchFamily="66" charset="0"/>
              <a:ea typeface="ＭＳ Ｐゴシック" panose="020B0600070205080204" pitchFamily="34" charset="-128"/>
            </a:endParaRPr>
          </a:p>
        </p:txBody>
      </p:sp>
      <p:sp>
        <p:nvSpPr>
          <p:cNvPr id="5123" name="Content Placeholder 2"/>
          <p:cNvSpPr>
            <a:spLocks noGrp="1"/>
          </p:cNvSpPr>
          <p:nvPr>
            <p:ph idx="4294967295"/>
          </p:nvPr>
        </p:nvSpPr>
        <p:spPr>
          <a:xfrm>
            <a:off x="0" y="1006997"/>
            <a:ext cx="11123271" cy="4389962"/>
          </a:xfrm>
        </p:spPr>
        <p:txBody>
          <a:bodyPr>
            <a:noAutofit/>
          </a:bodyPr>
          <a:lstStyle/>
          <a:p>
            <a:pPr algn="l" rtl="0">
              <a:buFont typeface="Wingdings" panose="05000000000000000000" pitchFamily="2" charset="2"/>
              <a:buChar char="§"/>
            </a:pPr>
            <a:r>
              <a:rPr lang="en-US" sz="3200" b="1" dirty="0">
                <a:solidFill>
                  <a:srgbClr val="FF0000"/>
                </a:solidFill>
              </a:rPr>
              <a:t>Hypoventilation</a:t>
            </a:r>
            <a:r>
              <a:rPr lang="en-US" sz="3200" dirty="0"/>
              <a:t>: inadequate alveolar ventilation, may be caused by either slow or shallow breathing, or both. It is may occur because of diseases of the respiratory muscles, drugs, or anesthesia. </a:t>
            </a:r>
            <a:endParaRPr lang="en-US" sz="3200" dirty="0" smtClean="0"/>
          </a:p>
          <a:p>
            <a:pPr algn="l" rtl="0">
              <a:buFont typeface="Wingdings" panose="05000000000000000000" pitchFamily="2" charset="2"/>
              <a:buChar char="§"/>
            </a:pPr>
            <a:r>
              <a:rPr lang="en-US" sz="3200" b="1" dirty="0" smtClean="0">
                <a:solidFill>
                  <a:srgbClr val="FF0000"/>
                </a:solidFill>
              </a:rPr>
              <a:t>Hyperventilation</a:t>
            </a:r>
            <a:r>
              <a:rPr lang="en-US" sz="3200" dirty="0"/>
              <a:t>: increased movement of air into and out of the lungs. </a:t>
            </a:r>
            <a:endParaRPr lang="en-US" sz="3200" dirty="0" smtClean="0"/>
          </a:p>
          <a:p>
            <a:pPr algn="l" rtl="0">
              <a:buFont typeface="Wingdings" panose="05000000000000000000" pitchFamily="2" charset="2"/>
              <a:buChar char="§"/>
            </a:pPr>
            <a:r>
              <a:rPr lang="en-US" sz="3200" b="1" dirty="0" smtClean="0">
                <a:solidFill>
                  <a:srgbClr val="FF0000"/>
                </a:solidFill>
              </a:rPr>
              <a:t>Pneumothorax</a:t>
            </a:r>
            <a:r>
              <a:rPr lang="en-US" sz="3200" dirty="0"/>
              <a:t>: Air or gas in the pleural cavity. </a:t>
            </a:r>
            <a:endParaRPr lang="en-US" sz="3200" dirty="0" smtClean="0"/>
          </a:p>
          <a:p>
            <a:pPr algn="l" rtl="0">
              <a:buFont typeface="Wingdings" panose="05000000000000000000" pitchFamily="2" charset="2"/>
              <a:buChar char="§"/>
            </a:pPr>
            <a:r>
              <a:rPr lang="en-US" sz="3200" b="1" dirty="0" err="1" smtClean="0">
                <a:solidFill>
                  <a:srgbClr val="FF0000"/>
                </a:solidFill>
              </a:rPr>
              <a:t>Hemothorax</a:t>
            </a:r>
            <a:r>
              <a:rPr lang="en-US" sz="3200" dirty="0"/>
              <a:t>: Accumulation of blood in the pleural space. </a:t>
            </a:r>
            <a:endParaRPr lang="en-US" sz="3200" dirty="0" smtClean="0"/>
          </a:p>
          <a:p>
            <a:pPr algn="l" rtl="0">
              <a:buFont typeface="Wingdings" panose="05000000000000000000" pitchFamily="2" charset="2"/>
              <a:buChar char="§"/>
            </a:pPr>
            <a:r>
              <a:rPr lang="en-US" sz="3200" b="1" dirty="0" smtClean="0">
                <a:solidFill>
                  <a:srgbClr val="FF0000"/>
                </a:solidFill>
              </a:rPr>
              <a:t>Pleural </a:t>
            </a:r>
            <a:r>
              <a:rPr lang="en-US" sz="3200" b="1" dirty="0">
                <a:solidFill>
                  <a:srgbClr val="FF0000"/>
                </a:solidFill>
              </a:rPr>
              <a:t>effusion</a:t>
            </a:r>
            <a:r>
              <a:rPr lang="en-US" sz="3200" dirty="0"/>
              <a:t>: Excessive fluid in the pleural space. </a:t>
            </a:r>
            <a:endParaRPr lang="en-US" sz="3200" dirty="0" smtClean="0"/>
          </a:p>
          <a:p>
            <a:pPr algn="l" rtl="0">
              <a:buFont typeface="Wingdings" panose="05000000000000000000" pitchFamily="2" charset="2"/>
              <a:buChar char="§"/>
            </a:pPr>
            <a:r>
              <a:rPr lang="en-US" sz="3200" b="1" dirty="0" smtClean="0">
                <a:solidFill>
                  <a:srgbClr val="FF0000"/>
                </a:solidFill>
              </a:rPr>
              <a:t>Oxygen </a:t>
            </a:r>
            <a:r>
              <a:rPr lang="en-US" sz="3200" b="1" dirty="0">
                <a:solidFill>
                  <a:srgbClr val="FF0000"/>
                </a:solidFill>
              </a:rPr>
              <a:t>saturation</a:t>
            </a:r>
            <a:r>
              <a:rPr lang="en-US" sz="3200" dirty="0"/>
              <a:t>: amount of oxygen combined with hemoglobin. </a:t>
            </a:r>
            <a:endParaRPr lang="en-US" sz="3200" dirty="0" smtClean="0"/>
          </a:p>
          <a:p>
            <a:pPr marL="114300" indent="0" algn="l" rtl="0">
              <a:buNone/>
            </a:pPr>
            <a:endParaRPr lang="en-US" sz="3200" dirty="0" smtClean="0">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4106080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649467" y="0"/>
            <a:ext cx="10160000" cy="486136"/>
          </a:xfrm>
        </p:spPr>
        <p:style>
          <a:lnRef idx="2">
            <a:schemeClr val="accent2"/>
          </a:lnRef>
          <a:fillRef idx="1">
            <a:schemeClr val="lt1"/>
          </a:fillRef>
          <a:effectRef idx="0">
            <a:schemeClr val="accent2"/>
          </a:effectRef>
          <a:fontRef idx="minor">
            <a:schemeClr val="dk1"/>
          </a:fontRef>
        </p:style>
        <p:txBody>
          <a:bodyPr/>
          <a:lstStyle/>
          <a:p>
            <a:pPr algn="ctr"/>
            <a:r>
              <a:rPr lang="en-US" sz="4400" dirty="0" smtClean="0">
                <a:solidFill>
                  <a:srgbClr val="FF0000"/>
                </a:solidFill>
              </a:rPr>
              <a:t>Glossary </a:t>
            </a:r>
            <a:r>
              <a:rPr lang="en-US" sz="4400" dirty="0" smtClean="0">
                <a:solidFill>
                  <a:srgbClr val="FF0000"/>
                </a:solidFill>
                <a:latin typeface="Comic Sans MS" panose="030F0702030302020204" pitchFamily="66" charset="0"/>
                <a:ea typeface="ＭＳ Ｐゴシック" panose="020B0600070205080204" pitchFamily="34" charset="-128"/>
              </a:rPr>
              <a:t> </a:t>
            </a:r>
            <a:endParaRPr lang="en-US" sz="4400" dirty="0" smtClean="0">
              <a:latin typeface="Comic Sans MS" panose="030F0702030302020204" pitchFamily="66" charset="0"/>
              <a:ea typeface="ＭＳ Ｐゴシック" panose="020B0600070205080204" pitchFamily="34" charset="-128"/>
            </a:endParaRPr>
          </a:p>
        </p:txBody>
      </p:sp>
      <p:sp>
        <p:nvSpPr>
          <p:cNvPr id="5123" name="Content Placeholder 2"/>
          <p:cNvSpPr>
            <a:spLocks noGrp="1"/>
          </p:cNvSpPr>
          <p:nvPr>
            <p:ph idx="4294967295"/>
          </p:nvPr>
        </p:nvSpPr>
        <p:spPr>
          <a:xfrm>
            <a:off x="0" y="821802"/>
            <a:ext cx="11123271" cy="4389962"/>
          </a:xfrm>
        </p:spPr>
        <p:txBody>
          <a:bodyPr>
            <a:noAutofit/>
          </a:bodyPr>
          <a:lstStyle/>
          <a:p>
            <a:pPr algn="l" rtl="0">
              <a:buFont typeface="Wingdings" panose="05000000000000000000" pitchFamily="2" charset="2"/>
              <a:buChar char="§"/>
            </a:pPr>
            <a:r>
              <a:rPr lang="en-US" sz="3200" b="1" dirty="0" smtClean="0">
                <a:solidFill>
                  <a:srgbClr val="FF0000"/>
                </a:solidFill>
              </a:rPr>
              <a:t>Hypoxemia</a:t>
            </a:r>
            <a:r>
              <a:rPr lang="en-US" sz="3200" dirty="0"/>
              <a:t>: reduced oxygen levels in the blood</a:t>
            </a:r>
            <a:r>
              <a:rPr lang="en-US" sz="3200" dirty="0" smtClean="0"/>
              <a:t>.</a:t>
            </a:r>
          </a:p>
          <a:p>
            <a:pPr algn="l" rtl="0">
              <a:buFont typeface="Wingdings" panose="05000000000000000000" pitchFamily="2" charset="2"/>
              <a:buChar char="§"/>
            </a:pPr>
            <a:r>
              <a:rPr lang="en-US" sz="3200" dirty="0" smtClean="0"/>
              <a:t> </a:t>
            </a:r>
            <a:r>
              <a:rPr lang="en-US" sz="3200" b="1" dirty="0">
                <a:solidFill>
                  <a:srgbClr val="FF0000"/>
                </a:solidFill>
              </a:rPr>
              <a:t>Hypoxia</a:t>
            </a:r>
            <a:r>
              <a:rPr lang="en-US" sz="3200" dirty="0"/>
              <a:t>: insufficient oxygen in the body tissues. </a:t>
            </a:r>
            <a:endParaRPr lang="en-US" sz="3200" dirty="0" smtClean="0"/>
          </a:p>
          <a:p>
            <a:pPr algn="l" rtl="0">
              <a:buFont typeface="Wingdings" panose="05000000000000000000" pitchFamily="2" charset="2"/>
              <a:buChar char="§"/>
            </a:pPr>
            <a:r>
              <a:rPr lang="en-US" sz="3200" b="1" dirty="0" smtClean="0">
                <a:solidFill>
                  <a:srgbClr val="FF0000"/>
                </a:solidFill>
              </a:rPr>
              <a:t>Anoxia</a:t>
            </a:r>
            <a:r>
              <a:rPr lang="en-US" sz="3200" dirty="0"/>
              <a:t>: without oxygen. </a:t>
            </a:r>
            <a:endParaRPr lang="en-US" sz="3200" dirty="0" smtClean="0"/>
          </a:p>
          <a:p>
            <a:pPr algn="l" rtl="0">
              <a:buFont typeface="Wingdings" panose="05000000000000000000" pitchFamily="2" charset="2"/>
              <a:buChar char="§"/>
            </a:pPr>
            <a:r>
              <a:rPr lang="en-US" sz="3200" b="1" dirty="0" err="1" smtClean="0">
                <a:solidFill>
                  <a:srgbClr val="FF0000"/>
                </a:solidFill>
              </a:rPr>
              <a:t>Hypercapnia</a:t>
            </a:r>
            <a:r>
              <a:rPr lang="en-US" sz="3200" b="1" dirty="0" smtClean="0">
                <a:solidFill>
                  <a:srgbClr val="FF0000"/>
                </a:solidFill>
              </a:rPr>
              <a:t> </a:t>
            </a:r>
            <a:r>
              <a:rPr lang="en-US" sz="3200" b="1" dirty="0">
                <a:solidFill>
                  <a:srgbClr val="FF0000"/>
                </a:solidFill>
              </a:rPr>
              <a:t>or </a:t>
            </a:r>
            <a:r>
              <a:rPr lang="en-US" sz="3200" b="1" dirty="0" err="1">
                <a:solidFill>
                  <a:srgbClr val="FF0000"/>
                </a:solidFill>
              </a:rPr>
              <a:t>hypercarbia</a:t>
            </a:r>
            <a:r>
              <a:rPr lang="en-US" sz="3200" b="1" dirty="0">
                <a:solidFill>
                  <a:srgbClr val="FF0000"/>
                </a:solidFill>
              </a:rPr>
              <a:t>:</a:t>
            </a:r>
            <a:r>
              <a:rPr lang="en-US" sz="3200" dirty="0"/>
              <a:t> increased blood levels of CO2. </a:t>
            </a:r>
            <a:endParaRPr lang="en-US" sz="3200" dirty="0" smtClean="0"/>
          </a:p>
          <a:p>
            <a:pPr algn="l" rtl="0">
              <a:buFont typeface="Wingdings" panose="05000000000000000000" pitchFamily="2" charset="2"/>
              <a:buChar char="§"/>
            </a:pPr>
            <a:r>
              <a:rPr lang="en-US" sz="3200" b="1" dirty="0" smtClean="0">
                <a:solidFill>
                  <a:srgbClr val="FF0000"/>
                </a:solidFill>
              </a:rPr>
              <a:t>Cyanosis</a:t>
            </a:r>
            <a:r>
              <a:rPr lang="en-US" sz="3200" dirty="0"/>
              <a:t>: bluish discoloration of the skin, nail beds, and mucous membranes due to reduced hemoglobin-oxygen saturation</a:t>
            </a:r>
            <a:endParaRPr lang="en-US" sz="3200" dirty="0" smtClean="0">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1875443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24092" y="-1"/>
            <a:ext cx="10485376" cy="1446836"/>
          </a:xfrm>
        </p:spPr>
        <p:style>
          <a:lnRef idx="2">
            <a:schemeClr val="accent2"/>
          </a:lnRef>
          <a:fillRef idx="1">
            <a:schemeClr val="lt1"/>
          </a:fillRef>
          <a:effectRef idx="0">
            <a:schemeClr val="accent2"/>
          </a:effectRef>
          <a:fontRef idx="minor">
            <a:schemeClr val="dk1"/>
          </a:fontRef>
        </p:style>
        <p:txBody>
          <a:bodyPr/>
          <a:lstStyle/>
          <a:p>
            <a:pPr algn="ctr"/>
            <a:r>
              <a:rPr lang="en-US" sz="4400" dirty="0" smtClean="0">
                <a:solidFill>
                  <a:srgbClr val="FF0000"/>
                </a:solidFill>
              </a:rPr>
              <a:t> </a:t>
            </a:r>
            <a:r>
              <a:rPr lang="en-US" sz="4400" b="1" dirty="0" smtClean="0">
                <a:solidFill>
                  <a:srgbClr val="FF0000"/>
                </a:solidFill>
              </a:rPr>
              <a:t>Overview </a:t>
            </a:r>
            <a:r>
              <a:rPr lang="en-US" sz="4400" b="1" dirty="0">
                <a:solidFill>
                  <a:srgbClr val="FF0000"/>
                </a:solidFill>
              </a:rPr>
              <a:t>of anatomical and physiological of breathing</a:t>
            </a:r>
            <a:endParaRPr lang="en-US" sz="4400" dirty="0" smtClean="0">
              <a:latin typeface="Comic Sans MS" panose="030F0702030302020204" pitchFamily="66" charset="0"/>
              <a:ea typeface="ＭＳ Ｐゴシック" panose="020B0600070205080204" pitchFamily="34" charset="-128"/>
            </a:endParaRPr>
          </a:p>
        </p:txBody>
      </p:sp>
      <p:sp>
        <p:nvSpPr>
          <p:cNvPr id="5123" name="Content Placeholder 2"/>
          <p:cNvSpPr>
            <a:spLocks noGrp="1"/>
          </p:cNvSpPr>
          <p:nvPr>
            <p:ph idx="4294967295"/>
          </p:nvPr>
        </p:nvSpPr>
        <p:spPr>
          <a:xfrm>
            <a:off x="0" y="821802"/>
            <a:ext cx="11123271" cy="4389962"/>
          </a:xfrm>
        </p:spPr>
        <p:txBody>
          <a:bodyPr>
            <a:noAutofit/>
          </a:bodyPr>
          <a:lstStyle/>
          <a:p>
            <a:pPr marL="114300" indent="0" algn="l" rtl="0">
              <a:buNone/>
            </a:pPr>
            <a:endParaRPr lang="en-US" sz="3200" b="1" dirty="0">
              <a:solidFill>
                <a:srgbClr val="FF0000"/>
              </a:solidFill>
            </a:endParaRPr>
          </a:p>
          <a:p>
            <a:pPr algn="l" rtl="0">
              <a:buFont typeface="Wingdings" panose="05000000000000000000" pitchFamily="2" charset="2"/>
              <a:buChar char="§"/>
            </a:pPr>
            <a:r>
              <a:rPr lang="en-US" sz="3200" b="1" dirty="0">
                <a:solidFill>
                  <a:srgbClr val="FF0000"/>
                </a:solidFill>
              </a:rPr>
              <a:t> </a:t>
            </a:r>
            <a:r>
              <a:rPr lang="en-US" sz="3200" b="1" dirty="0">
                <a:solidFill>
                  <a:srgbClr val="0070C0"/>
                </a:solidFill>
              </a:rPr>
              <a:t>The respiratory system is divided structurally into:</a:t>
            </a:r>
          </a:p>
          <a:p>
            <a:pPr marL="114300" indent="0" algn="l" rtl="0">
              <a:buNone/>
            </a:pPr>
            <a:r>
              <a:rPr lang="en-US" sz="3200" b="1" dirty="0"/>
              <a:t>1. Upper respiratory system (the mouth, nose, pharynx, and larynx).</a:t>
            </a:r>
          </a:p>
          <a:p>
            <a:pPr marL="114300" indent="0" algn="l" rtl="0">
              <a:buNone/>
            </a:pPr>
            <a:r>
              <a:rPr lang="en-US" sz="3200" b="1" dirty="0"/>
              <a:t>2. Lower respiratory system (the trachea, and lungs with the bronchi</a:t>
            </a:r>
            <a:r>
              <a:rPr lang="en-US" sz="3200" b="1" dirty="0" smtClean="0"/>
              <a:t>, bronchioles</a:t>
            </a:r>
            <a:r>
              <a:rPr lang="en-US" sz="3200" b="1" dirty="0"/>
              <a:t>, alveoli, pulmonary capillary network, and pleural membranes). </a:t>
            </a:r>
            <a:endParaRPr lang="en-US" sz="3200" dirty="0" smtClean="0">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645378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861A0021-A31D-4EAF-ACC3-76B0558D70C5}" type="slidenum">
              <a:rPr lang="en-US" smtClean="0"/>
              <a:t>9</a:t>
            </a:fld>
            <a:endParaRPr lang="en-US"/>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688" y="139406"/>
            <a:ext cx="8947228" cy="6579698"/>
          </a:xfrm>
          <a:prstGeom prst="rect">
            <a:avLst/>
          </a:prstGeom>
        </p:spPr>
      </p:pic>
    </p:spTree>
    <p:extLst>
      <p:ext uri="{BB962C8B-B14F-4D97-AF65-F5344CB8AC3E}">
        <p14:creationId xmlns:p14="http://schemas.microsoft.com/office/powerpoint/2010/main" val="586991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4214</TotalTime>
  <Words>1607</Words>
  <Application>Microsoft Office PowerPoint</Application>
  <PresentationFormat>Custom</PresentationFormat>
  <Paragraphs>167</Paragraphs>
  <Slides>40</Slides>
  <Notes>23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Adjacency</vt:lpstr>
      <vt:lpstr>PowerPoint Presentation</vt:lpstr>
      <vt:lpstr>Lecture outline</vt:lpstr>
      <vt:lpstr>Oxygenation </vt:lpstr>
      <vt:lpstr>Oxygenation </vt:lpstr>
      <vt:lpstr>Glossary  </vt:lpstr>
      <vt:lpstr>Glossary   </vt:lpstr>
      <vt:lpstr>Glossary  </vt:lpstr>
      <vt:lpstr> Overview of anatomical and physiological of breathing</vt:lpstr>
      <vt:lpstr>PowerPoint Presentation</vt:lpstr>
      <vt:lpstr>Physiology of Oxygenation: </vt:lpstr>
      <vt:lpstr>PowerPoint Presentation</vt:lpstr>
      <vt:lpstr>Physiology of Oxygenation: </vt:lpstr>
      <vt:lpstr> Physiology of Oxygenation:  </vt:lpstr>
      <vt:lpstr>   Factors affecting oxygenation: </vt:lpstr>
      <vt:lpstr>   Factors affecting oxygenation: </vt:lpstr>
      <vt:lpstr>   Factors affecting oxygenation: </vt:lpstr>
      <vt:lpstr>  Alternation in respiratory function: </vt:lpstr>
      <vt:lpstr>  Alternation in respiratory function: </vt:lpstr>
      <vt:lpstr>  Alternation in respiratory function: </vt:lpstr>
      <vt:lpstr>  Alternation in respiratory function: </vt:lpstr>
      <vt:lpstr>PowerPoint Presentation</vt:lpstr>
      <vt:lpstr>Assessment:</vt:lpstr>
      <vt:lpstr>PowerPoint Presentation</vt:lpstr>
      <vt:lpstr>Assessment:   What do you hear?  </vt:lpstr>
      <vt:lpstr>  Normal breath sounds are the inspiratory and expiratory sounds heard through the chest wall of a healthy individual. </vt:lpstr>
      <vt:lpstr> Do you hear coughing, wheezing, gasping, or any other sounds during breathing?</vt:lpstr>
      <vt:lpstr> Q. Ventilation is also known as      _______?  a. Wheezing b. Pneumonia c. Breathing d. Lung Abscess    </vt:lpstr>
      <vt:lpstr>c. Breathing</vt:lpstr>
      <vt:lpstr> Quality of breathing requires a patent airway, one that is open and free of obstruction.</vt:lpstr>
      <vt:lpstr>  A priority for the nurse is to always make certain the patient has a patent airway!  </vt:lpstr>
      <vt:lpstr>      Airway patency is a priority with patient status changes, facial/dental surgery, upper respiratory tract obstruction, and emergency situations!</vt:lpstr>
      <vt:lpstr>When edema and swelling of the trachea/airway occur in response to a virus, bacterium, or other irritant, the airway is further narrowed.     </vt:lpstr>
      <vt:lpstr> Think of diffusion as oxygen getting into the blood and carbon dioxide getting out… (Remember: gas exchange.) </vt:lpstr>
      <vt:lpstr>* Hemoglobin is the oxygen-carrying molecule  within the red blood cells (RBC’s).  * No RBC’s or hemoglobin; no oxygen!    * Pulse Oximeter measures percentage of oxygen attached to hemoglobin</vt:lpstr>
      <vt:lpstr> Oxygen Saturation:   Pulse Oximeter is used to measure the percentage of     oxygen attached to hemoglobin</vt:lpstr>
      <vt:lpstr>          When assessing respiratory status changes, determine if the patient is…    </vt:lpstr>
      <vt:lpstr> Tripod Position: Leaning forward with the hands on the knees</vt:lpstr>
      <vt:lpstr>Q. What is the first thing you do when someone has difficulty breathing?  a. Have them raise their feet b. Sit them up in high upright position c. Give them water to drink d. Take their blood pressure</vt:lpstr>
      <vt:lpstr>  b. Sit them in an upright position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Auday Basheer</dc:creator>
  <cp:lastModifiedBy>Maher</cp:lastModifiedBy>
  <cp:revision>349</cp:revision>
  <cp:lastPrinted>2020-10-04T08:00:53Z</cp:lastPrinted>
  <dcterms:created xsi:type="dcterms:W3CDTF">2019-08-09T19:43:06Z</dcterms:created>
  <dcterms:modified xsi:type="dcterms:W3CDTF">2023-05-08T06:12:53Z</dcterms:modified>
</cp:coreProperties>
</file>